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6" r:id="rId5"/>
    <p:sldId id="260" r:id="rId6"/>
    <p:sldId id="268" r:id="rId7"/>
    <p:sldId id="259" r:id="rId8"/>
    <p:sldId id="269" r:id="rId9"/>
    <p:sldId id="262" r:id="rId10"/>
    <p:sldId id="277" r:id="rId11"/>
    <p:sldId id="280" r:id="rId12"/>
    <p:sldId id="311" r:id="rId13"/>
    <p:sldId id="281" r:id="rId14"/>
    <p:sldId id="284" r:id="rId15"/>
    <p:sldId id="285" r:id="rId16"/>
    <p:sldId id="286" r:id="rId17"/>
    <p:sldId id="287" r:id="rId18"/>
    <p:sldId id="289" r:id="rId19"/>
    <p:sldId id="288" r:id="rId20"/>
    <p:sldId id="290" r:id="rId21"/>
    <p:sldId id="291" r:id="rId22"/>
    <p:sldId id="292" r:id="rId23"/>
    <p:sldId id="293" r:id="rId24"/>
    <p:sldId id="296" r:id="rId25"/>
    <p:sldId id="297" r:id="rId26"/>
    <p:sldId id="298" r:id="rId27"/>
    <p:sldId id="299" r:id="rId28"/>
    <p:sldId id="300" r:id="rId29"/>
    <p:sldId id="301" r:id="rId30"/>
    <p:sldId id="303" r:id="rId31"/>
    <p:sldId id="304" r:id="rId32"/>
    <p:sldId id="305" r:id="rId33"/>
    <p:sldId id="312" r:id="rId34"/>
    <p:sldId id="313" r:id="rId35"/>
    <p:sldId id="306" r:id="rId36"/>
    <p:sldId id="307" r:id="rId37"/>
    <p:sldId id="265" r:id="rId38"/>
    <p:sldId id="308" r:id="rId39"/>
    <p:sldId id="310" r:id="rId40"/>
    <p:sldId id="30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D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1"/>
    <p:restoredTop sz="94677"/>
  </p:normalViewPr>
  <p:slideViewPr>
    <p:cSldViewPr snapToGrid="0" snapToObjects="1">
      <p:cViewPr varScale="1">
        <p:scale>
          <a:sx n="135" d="100"/>
          <a:sy n="135" d="100"/>
        </p:scale>
        <p:origin x="1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2BA16-DA79-484F-9F15-69364B3464A0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6AE5C-0507-7942-94E7-6F6A11544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4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6AE5C-0507-7942-94E7-6F6A11544C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2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6AE5C-0507-7942-94E7-6F6A11544C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7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6AE5C-0507-7942-94E7-6F6A11544C4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6AE5C-0507-7942-94E7-6F6A11544C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9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703A-1138-B474-B327-311BE3599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8AA93-F0A7-4B17-544E-8BCE563A1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9A198-A57A-0240-0938-158298BA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96C-DA0B-361F-00D9-343E03DF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B9DC7-B091-BDF7-89C8-AE588226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6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F9DB-4C42-3E47-AE8B-33D035FB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EE5E4-0945-8B26-909C-BCB497BA1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D627-EDFB-80EF-BE33-4D6AFA70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D237A-5593-08E1-6FC2-F8868EEE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D49F5-8134-4B1C-F90E-0457E207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5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DD279-0A25-7467-25B9-482E975937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89F1A-1BCC-EC5E-DCB2-AF2BF5045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C6599-FDBC-5EB3-7983-0FBEF94A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8CFD0-C7DD-0C34-9210-444E8813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EEF1B-BF8A-C2B7-E312-7E39A9BE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92E0-CD68-93E3-951C-F5CC1357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57CA-8006-FF45-600D-E2D4E3BA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25EC0-51B1-0460-7E1D-3056381E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FF71C-4105-649F-9585-CC3BB6F3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91D3A-2FCE-9A07-69A7-B655B1B5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4149-14E9-34FE-0814-E1D05D39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55752-486F-9B4A-FD72-9E358820B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CCD71-4343-E0D1-1E2A-F1AF5664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3A6EE-855D-0F19-5082-4393D9AF4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FFCB6-7F4F-CF11-C565-F8956958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9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6FD3-64CF-8EE8-6648-AE6D3427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9A83-6780-3157-141A-30E9FE6B2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73F92-AB21-E15F-5EA9-DA654C01A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19407-B52A-25BC-BD20-77EBFEE7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11A51-05F6-49BE-5A25-E2DEC6326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A543E-5920-4D24-D55D-E311EC00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6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6A16-2320-58AA-F7A3-58EEA306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70429-D575-094E-887F-1F8425D3E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5A1FF-DF1F-3B8B-1FD5-7B9397A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06479-CD62-5B7B-75F1-E32259E60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08BB9-ECFC-60E0-5B41-4AF0A3D38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BA65BC-8675-0E4D-51C5-59658D25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37FFE-69AE-3AEC-51A1-512A8F759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658C6-BE81-2184-03FB-A4FE55F1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6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94DA-5AB9-C1C8-EA67-18D1F15B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4427E-870B-AB75-5214-7C841D12B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9215F-43F3-DFF2-A9DF-682847B80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72E8D-5121-612B-A811-15FF6C99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7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B9976-532C-B571-27C8-55018F4C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495E4-4827-E03B-6979-A93CD6BB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36D38-9FA5-C1B0-3BDC-C229F30C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31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F3E2-AC52-2C2C-E671-404989C29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ED69-1E44-510D-514C-EA3C6F77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74B95-C6E4-6D70-9585-715D7624B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21D38-F408-CDAA-D743-785CBF3F6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81416-7F62-6A4A-0891-9CC30DBD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AB51F-7643-EA59-BEF0-58B8A37C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3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4E71-7C8B-89F1-1DE6-3905F574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A96B1-51A2-778C-DE24-3C3335DD0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642F5-F73B-414D-535A-DCAD30FC4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DA037-AEA4-5ADF-2AC8-B7A8888B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C5011-88E3-EEBA-D75C-903482EF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3C1A-4120-3F99-0050-7F7D2B2F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45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A1C65B-3643-C0E0-D019-A3D55F4F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70D92-B628-B98A-72E1-C70EC5A66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1BED-A921-4297-2ABF-19726A1DC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F4707-78BB-8A41-BF4B-E03030D032C1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CCE22-CD69-772A-3019-F56D02A17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DCF9C-3D56-D050-D334-1329A5190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40609-AACD-2944-89BC-5E82C3D23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1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986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89AA657-C1A0-337D-A356-F39548237BD8}"/>
              </a:ext>
            </a:extLst>
          </p:cNvPr>
          <p:cNvGrpSpPr/>
          <p:nvPr/>
        </p:nvGrpSpPr>
        <p:grpSpPr>
          <a:xfrm>
            <a:off x="4102100" y="2123162"/>
            <a:ext cx="8089900" cy="1252602"/>
            <a:chOff x="2167003" y="2123162"/>
            <a:chExt cx="10024997" cy="125260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8D3258-EB03-C493-0C25-4F0B285CC04E}"/>
                </a:ext>
              </a:extLst>
            </p:cNvPr>
            <p:cNvSpPr/>
            <p:nvPr/>
          </p:nvSpPr>
          <p:spPr>
            <a:xfrm>
              <a:off x="2167003" y="2123162"/>
              <a:ext cx="10024997" cy="1252602"/>
            </a:xfrm>
            <a:prstGeom prst="roundRect">
              <a:avLst/>
            </a:prstGeom>
            <a:solidFill>
              <a:srgbClr val="1BD8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AC8E51-3584-7632-03B4-FDE9C8274D82}"/>
                </a:ext>
              </a:extLst>
            </p:cNvPr>
            <p:cNvSpPr txBox="1"/>
            <p:nvPr/>
          </p:nvSpPr>
          <p:spPr>
            <a:xfrm>
              <a:off x="2475977" y="2395520"/>
              <a:ext cx="94070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Lucida Console" panose="020B0609040504020204" pitchFamily="49" charset="0"/>
                </a:rPr>
                <a:t>Spotify Popularity Data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DC5D82-5610-801B-FC65-5E001B48A0E9}"/>
              </a:ext>
            </a:extLst>
          </p:cNvPr>
          <p:cNvGrpSpPr/>
          <p:nvPr/>
        </p:nvGrpSpPr>
        <p:grpSpPr>
          <a:xfrm>
            <a:off x="4102100" y="3444657"/>
            <a:ext cx="8089900" cy="582461"/>
            <a:chOff x="2167003" y="3444657"/>
            <a:chExt cx="10024997" cy="58246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8194A4A-E82A-EFE6-D098-57BD763F686D}"/>
                </a:ext>
              </a:extLst>
            </p:cNvPr>
            <p:cNvSpPr/>
            <p:nvPr/>
          </p:nvSpPr>
          <p:spPr>
            <a:xfrm>
              <a:off x="2167003" y="3444657"/>
              <a:ext cx="10024997" cy="582461"/>
            </a:xfrm>
            <a:prstGeom prst="roundRect">
              <a:avLst/>
            </a:prstGeom>
            <a:solidFill>
              <a:srgbClr val="1BD8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42AFF2-7EE8-6D90-1DF0-3B93DFFFBE9D}"/>
                </a:ext>
              </a:extLst>
            </p:cNvPr>
            <p:cNvSpPr txBox="1"/>
            <p:nvPr/>
          </p:nvSpPr>
          <p:spPr>
            <a:xfrm>
              <a:off x="2475976" y="3505054"/>
              <a:ext cx="94070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ucida Console" panose="020B0609040504020204" pitchFamily="49" charset="0"/>
                </a:rPr>
                <a:t>Using Bayesian Hierarchical Models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FE15BC-A970-2B37-8319-09EA773AFC80}"/>
              </a:ext>
            </a:extLst>
          </p:cNvPr>
          <p:cNvGrpSpPr/>
          <p:nvPr/>
        </p:nvGrpSpPr>
        <p:grpSpPr>
          <a:xfrm>
            <a:off x="5035549" y="4096011"/>
            <a:ext cx="7884615" cy="582461"/>
            <a:chOff x="3511463" y="4096011"/>
            <a:chExt cx="9573802" cy="58246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7E5CF54-A01B-B34C-37D3-61A643663EC7}"/>
                </a:ext>
              </a:extLst>
            </p:cNvPr>
            <p:cNvSpPr/>
            <p:nvPr/>
          </p:nvSpPr>
          <p:spPr>
            <a:xfrm>
              <a:off x="3511463" y="4096011"/>
              <a:ext cx="8680537" cy="582461"/>
            </a:xfrm>
            <a:prstGeom prst="roundRect">
              <a:avLst/>
            </a:prstGeom>
            <a:solidFill>
              <a:srgbClr val="1BD8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297332-E4BE-619D-28BC-D79BB92FD414}"/>
                </a:ext>
              </a:extLst>
            </p:cNvPr>
            <p:cNvSpPr txBox="1"/>
            <p:nvPr/>
          </p:nvSpPr>
          <p:spPr>
            <a:xfrm>
              <a:off x="3678218" y="4191040"/>
              <a:ext cx="9407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ucida Console" panose="020B0609040504020204" pitchFamily="49" charset="0"/>
                </a:rPr>
                <a:t>by Israh Imam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1991D4-488A-EF93-6798-A37CF68F9822}"/>
              </a:ext>
            </a:extLst>
          </p:cNvPr>
          <p:cNvGrpSpPr/>
          <p:nvPr/>
        </p:nvGrpSpPr>
        <p:grpSpPr>
          <a:xfrm>
            <a:off x="-811061" y="100208"/>
            <a:ext cx="12867363" cy="6697691"/>
            <a:chOff x="-811061" y="100208"/>
            <a:chExt cx="12867363" cy="6697691"/>
          </a:xfrm>
        </p:grpSpPr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F5E3D05-E0A8-3828-FEFD-78113531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0" y="324068"/>
              <a:ext cx="4118567" cy="617855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9353F4-7176-827A-FFDE-49B771072E2B}"/>
                </a:ext>
              </a:extLst>
            </p:cNvPr>
            <p:cNvSpPr/>
            <p:nvPr/>
          </p:nvSpPr>
          <p:spPr>
            <a:xfrm>
              <a:off x="-811061" y="100208"/>
              <a:ext cx="1622121" cy="1597068"/>
            </a:xfrm>
            <a:prstGeom prst="ellipse">
              <a:avLst/>
            </a:prstGeom>
            <a:solidFill>
              <a:srgbClr val="1BD8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7F1DCF6F-3396-9B02-1CFD-3DB420E575A6}"/>
                </a:ext>
              </a:extLst>
            </p:cNvPr>
            <p:cNvSpPr/>
            <p:nvPr/>
          </p:nvSpPr>
          <p:spPr>
            <a:xfrm>
              <a:off x="9964454" y="4842394"/>
              <a:ext cx="2091848" cy="1955505"/>
            </a:xfrm>
            <a:prstGeom prst="mathMultiply">
              <a:avLst>
                <a:gd name="adj1" fmla="val 11233"/>
              </a:avLst>
            </a:prstGeom>
            <a:solidFill>
              <a:srgbClr val="1BD8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57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D77D90-5735-DA14-FB77-78700D9375B6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44A17-526A-E78B-2363-D956EDD5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6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Bayesian Hierarchical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D80F-8D9D-F8B7-FB28-1920E78DDA18}"/>
              </a:ext>
            </a:extLst>
          </p:cNvPr>
          <p:cNvSpPr txBox="1"/>
          <p:nvPr/>
        </p:nvSpPr>
        <p:spPr>
          <a:xfrm>
            <a:off x="365861" y="2644170"/>
            <a:ext cx="5730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Popular form of statistical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Utilizes “levels” to create complete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Middle ground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Describes variability in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Partitioning uncertainty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Borrowing strength </a:t>
            </a:r>
          </a:p>
        </p:txBody>
      </p:sp>
    </p:spTree>
    <p:extLst>
      <p:ext uri="{BB962C8B-B14F-4D97-AF65-F5344CB8AC3E}">
        <p14:creationId xmlns:p14="http://schemas.microsoft.com/office/powerpoint/2010/main" val="5166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4AC34-1A37-C25E-6AF0-61CAAFB6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94" b="47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CD6780-30E6-20D7-F871-4A5B895E71CB}"/>
              </a:ext>
            </a:extLst>
          </p:cNvPr>
          <p:cNvSpPr/>
          <p:nvPr/>
        </p:nvSpPr>
        <p:spPr>
          <a:xfrm>
            <a:off x="-1524" y="3025775"/>
            <a:ext cx="12192000" cy="806450"/>
          </a:xfrm>
          <a:prstGeom prst="rect">
            <a:avLst/>
          </a:prstGeom>
          <a:solidFill>
            <a:srgbClr val="1BD86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E3E6-B9E2-C5D3-CD22-E9C785B61E89}"/>
              </a:ext>
            </a:extLst>
          </p:cNvPr>
          <p:cNvSpPr txBox="1"/>
          <p:nvPr/>
        </p:nvSpPr>
        <p:spPr>
          <a:xfrm>
            <a:off x="1772539" y="3199638"/>
            <a:ext cx="8643874" cy="458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Complete-Pooled Model</a:t>
            </a:r>
          </a:p>
        </p:txBody>
      </p:sp>
    </p:spTree>
    <p:extLst>
      <p:ext uri="{BB962C8B-B14F-4D97-AF65-F5344CB8AC3E}">
        <p14:creationId xmlns:p14="http://schemas.microsoft.com/office/powerpoint/2010/main" val="298855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D77D90-5735-DA14-FB77-78700D9375B6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44A17-526A-E78B-2363-D956EDD5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6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Complete-Pooled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7EE3E-6FB6-03CB-6EF7-72F2E8BF841B}"/>
              </a:ext>
            </a:extLst>
          </p:cNvPr>
          <p:cNvSpPr txBox="1"/>
          <p:nvPr/>
        </p:nvSpPr>
        <p:spPr>
          <a:xfrm>
            <a:off x="365861" y="2337473"/>
            <a:ext cx="2410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cleaning data set: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643 songs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373 artists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48BA8-AF8F-152E-7FF9-B3E1D1E3FBD4}"/>
              </a:ext>
            </a:extLst>
          </p:cNvPr>
          <p:cNvSpPr txBox="1"/>
          <p:nvPr/>
        </p:nvSpPr>
        <p:spPr>
          <a:xfrm>
            <a:off x="365861" y="2337473"/>
            <a:ext cx="3325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Characteristics: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Lumps all data points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”Universal model”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Doesn’t allow for individuality</a:t>
            </a:r>
          </a:p>
        </p:txBody>
      </p:sp>
    </p:spTree>
    <p:extLst>
      <p:ext uri="{BB962C8B-B14F-4D97-AF65-F5344CB8AC3E}">
        <p14:creationId xmlns:p14="http://schemas.microsoft.com/office/powerpoint/2010/main" val="244602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D77D90-5735-DA14-FB77-78700D9375B6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44A17-526A-E78B-2363-D956EDD5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6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Complete-Pooled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7CEBCD-1BF3-2EBC-3A98-685E6C55DFE3}"/>
              </a:ext>
            </a:extLst>
          </p:cNvPr>
          <p:cNvGrpSpPr/>
          <p:nvPr/>
        </p:nvGrpSpPr>
        <p:grpSpPr>
          <a:xfrm>
            <a:off x="6096000" y="1590483"/>
            <a:ext cx="5389510" cy="1587072"/>
            <a:chOff x="145345" y="1426632"/>
            <a:chExt cx="5389510" cy="15870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ED3E4-04D1-3638-5B44-E731F2145E42}"/>
                </a:ext>
              </a:extLst>
            </p:cNvPr>
            <p:cNvSpPr txBox="1"/>
            <p:nvPr/>
          </p:nvSpPr>
          <p:spPr>
            <a:xfrm>
              <a:off x="145345" y="1426632"/>
              <a:ext cx="5389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Response variable </a:t>
              </a:r>
              <a:r>
                <a:rPr lang="en-US" sz="2000" i="1" dirty="0">
                  <a:solidFill>
                    <a:schemeClr val="bg1"/>
                  </a:solidFill>
                </a:rPr>
                <a:t>Y</a:t>
              </a:r>
              <a:r>
                <a:rPr lang="en-US" sz="2000" dirty="0">
                  <a:solidFill>
                    <a:schemeClr val="bg1"/>
                  </a:solidFill>
                </a:rPr>
                <a:t>, but no predictors </a:t>
              </a:r>
              <a:r>
                <a:rPr lang="en-US" sz="2000" i="1" dirty="0">
                  <a:solidFill>
                    <a:schemeClr val="bg1"/>
                  </a:solidFill>
                </a:rPr>
                <a:t>X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DC19F4-1508-F1C6-7321-FB927AF44D68}"/>
                </a:ext>
              </a:extLst>
            </p:cNvPr>
            <p:cNvSpPr txBox="1"/>
            <p:nvPr/>
          </p:nvSpPr>
          <p:spPr>
            <a:xfrm>
              <a:off x="145345" y="1782598"/>
              <a:ext cx="479000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Notation: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1" dirty="0">
                  <a:solidFill>
                    <a:schemeClr val="bg1"/>
                  </a:solidFill>
                </a:rPr>
                <a:t>j </a:t>
              </a:r>
              <a:r>
                <a:rPr lang="en-US" dirty="0">
                  <a:solidFill>
                    <a:schemeClr val="bg1"/>
                  </a:solidFill>
                </a:rPr>
                <a:t>indicates artist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1" dirty="0" err="1">
                  <a:solidFill>
                    <a:schemeClr val="bg1"/>
                  </a:solidFill>
                </a:rPr>
                <a:t>i</a:t>
              </a:r>
              <a:r>
                <a:rPr lang="en-US" i="1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indicates specific song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1" dirty="0" err="1">
                  <a:solidFill>
                    <a:schemeClr val="bg1"/>
                  </a:solidFill>
                </a:rPr>
                <a:t>nj</a:t>
              </a:r>
              <a:r>
                <a:rPr lang="en-US" i="1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indicates number of songs for artist j</a:t>
              </a:r>
            </a:p>
          </p:txBody>
        </p:sp>
      </p:grp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BDCB9B-6148-03C2-0C50-38B8F8FC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61" y="2243495"/>
            <a:ext cx="5465065" cy="33189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BF1179-5CE3-E770-7298-F678C8389052}"/>
                  </a:ext>
                </a:extLst>
              </p:cNvPr>
              <p:cNvSpPr txBox="1"/>
              <p:nvPr/>
            </p:nvSpPr>
            <p:spPr>
              <a:xfrm>
                <a:off x="6096000" y="2803283"/>
                <a:ext cx="41844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Left skewed density plot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Prior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popularity rating around 60 points out of 100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shared by every song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BF1179-5CE3-E770-7298-F678C8389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03283"/>
                <a:ext cx="4184440" cy="1200329"/>
              </a:xfrm>
              <a:prstGeom prst="rect">
                <a:avLst/>
              </a:prstGeom>
              <a:blipFill>
                <a:blip r:embed="rId3"/>
                <a:stretch>
                  <a:fillRect l="-909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E4E13F-512C-461B-2A7B-F55C85E66092}"/>
                  </a:ext>
                </a:extLst>
              </p:cNvPr>
              <p:cNvSpPr txBox="1"/>
              <p:nvPr/>
            </p:nvSpPr>
            <p:spPr>
              <a:xfrm>
                <a:off x="6096000" y="4067188"/>
                <a:ext cx="43667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Therefore,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global mean popularity; and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global standard deviation in popularity from song to song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E4E13F-512C-461B-2A7B-F55C85E66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67188"/>
                <a:ext cx="4366721" cy="1200329"/>
              </a:xfrm>
              <a:prstGeom prst="rect">
                <a:avLst/>
              </a:prstGeom>
              <a:blipFill>
                <a:blip r:embed="rId4"/>
                <a:stretch>
                  <a:fillRect l="-1163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67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8418BD-B430-A7A1-1D49-50D3FBB6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715" y="1051422"/>
            <a:ext cx="5410284" cy="1993263"/>
          </a:xfrm>
          <a:prstGeom prst="rect">
            <a:avLst/>
          </a:prstGeom>
        </p:spPr>
      </p:pic>
      <p:pic>
        <p:nvPicPr>
          <p:cNvPr id="11" name="Picture 10" descr="Table&#10;&#10;Description automatically generated with low confidence">
            <a:extLst>
              <a:ext uri="{FF2B5EF4-FFF2-40B4-BE49-F238E27FC236}">
                <a16:creationId xmlns:a16="http://schemas.microsoft.com/office/drawing/2014/main" id="{67BB9526-D7C9-E675-B8F0-254450605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23" y="3234618"/>
            <a:ext cx="3498868" cy="2571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918037-BD2A-AF75-4782-6507870D80A5}"/>
                  </a:ext>
                </a:extLst>
              </p:cNvPr>
              <p:cNvSpPr txBox="1"/>
              <p:nvPr/>
            </p:nvSpPr>
            <p:spPr>
              <a:xfrm>
                <a:off x="588922" y="1724887"/>
                <a:ext cx="28227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𝑝𝑜𝑝𝑢𝑙𝑎𝑟𝑖𝑡𝑦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makes this “intercept-only”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918037-BD2A-AF75-4782-6507870D8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2" y="1724887"/>
                <a:ext cx="2822736" cy="646331"/>
              </a:xfrm>
              <a:prstGeom prst="rect">
                <a:avLst/>
              </a:prstGeom>
              <a:blipFill>
                <a:blip r:embed="rId4"/>
                <a:stretch>
                  <a:fillRect l="-1794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A46B0C-E277-942A-09CC-BB1F39868A7B}"/>
                  </a:ext>
                </a:extLst>
              </p:cNvPr>
              <p:cNvSpPr txBox="1"/>
              <p:nvPr/>
            </p:nvSpPr>
            <p:spPr>
              <a:xfrm>
                <a:off x="8068288" y="3906519"/>
                <a:ext cx="3628121" cy="1228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Complete-pooled model: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(60, 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(0.09)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A46B0C-E277-942A-09CC-BB1F39868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88" y="3906519"/>
                <a:ext cx="3628121" cy="1228157"/>
              </a:xfrm>
              <a:prstGeom prst="rect">
                <a:avLst/>
              </a:prstGeom>
              <a:blipFill>
                <a:blip r:embed="rId5"/>
                <a:stretch>
                  <a:fillRect t="-2041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0E098F5-2305-DB1D-03D0-EB7C995495B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57150">
            <a:solidFill>
              <a:srgbClr val="1BD8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45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11E3FA1-4888-B22D-0487-E462C9F4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13" y="2101045"/>
            <a:ext cx="8792774" cy="21394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31DF11-669A-F0CA-7848-E8CCCCBEE43B}"/>
                  </a:ext>
                </a:extLst>
              </p:cNvPr>
              <p:cNvSpPr txBox="1"/>
              <p:nvPr/>
            </p:nvSpPr>
            <p:spPr>
              <a:xfrm>
                <a:off x="2165896" y="4584111"/>
                <a:ext cx="78602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</a:t>
                </a:r>
                <a:r>
                  <a:rPr lang="en-US" b="0" dirty="0">
                    <a:solidFill>
                      <a:schemeClr val="bg1"/>
                    </a:solidFill>
                  </a:rPr>
                  <a:t>opularity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around 72.0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between songs around 11.0</a:t>
                </a:r>
              </a:p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mean_PPD</a:t>
                </a:r>
                <a:r>
                  <a:rPr lang="en-US" dirty="0">
                    <a:solidFill>
                      <a:schemeClr val="bg1"/>
                    </a:solidFill>
                  </a:rPr>
                  <a:t> is around 72.0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31DF11-669A-F0CA-7848-E8CCCCBEE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896" y="4584111"/>
                <a:ext cx="7860207" cy="923330"/>
              </a:xfrm>
              <a:prstGeom prst="rect">
                <a:avLst/>
              </a:prstGeom>
              <a:blipFill>
                <a:blip r:embed="rId3"/>
                <a:stretch>
                  <a:fillRect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BC471D1-B43B-5D19-71BF-3EBE67383D6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57150">
            <a:solidFill>
              <a:srgbClr val="1BD8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04AAB15-0661-8A84-CB95-93DA8DB0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0" y="1915681"/>
            <a:ext cx="5802534" cy="3701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7164F9-2358-D6D4-EF75-23227D710082}"/>
              </a:ext>
            </a:extLst>
          </p:cNvPr>
          <p:cNvSpPr txBox="1"/>
          <p:nvPr/>
        </p:nvSpPr>
        <p:spPr>
          <a:xfrm>
            <a:off x="7157754" y="3027768"/>
            <a:ext cx="3693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Predictive popularity (light  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Observed popularity (dark 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Consequence of oversimplification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artists treated the same though they are not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FED305-DCD4-AEA3-2F67-BCF4EEAEC9F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57150">
            <a:solidFill>
              <a:srgbClr val="1BD8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36C76F8-0082-21CF-2C29-5F3BC9B7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63" y="735344"/>
            <a:ext cx="10412073" cy="75674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Posterior Predictive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FB2F34-8F7C-D99C-A1D1-1586F3B0812B}"/>
              </a:ext>
            </a:extLst>
          </p:cNvPr>
          <p:cNvCxnSpPr>
            <a:cxnSpLocks/>
          </p:cNvCxnSpPr>
          <p:nvPr/>
        </p:nvCxnSpPr>
        <p:spPr>
          <a:xfrm>
            <a:off x="2745431" y="1325512"/>
            <a:ext cx="6701136" cy="0"/>
          </a:xfrm>
          <a:prstGeom prst="line">
            <a:avLst/>
          </a:prstGeom>
          <a:ln w="28575">
            <a:solidFill>
              <a:srgbClr val="1B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01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F15773C-F9CD-FDE3-8B72-BC41EFD96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48216" b="142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AA8D43-5D99-373D-EF37-1CCFA17F2324}"/>
              </a:ext>
            </a:extLst>
          </p:cNvPr>
          <p:cNvSpPr/>
          <p:nvPr/>
        </p:nvSpPr>
        <p:spPr>
          <a:xfrm>
            <a:off x="-1524" y="3025775"/>
            <a:ext cx="12192000" cy="806450"/>
          </a:xfrm>
          <a:prstGeom prst="rect">
            <a:avLst/>
          </a:prstGeom>
          <a:solidFill>
            <a:srgbClr val="1BD86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F14F-C9CA-F91D-A6B6-5CBE61C29A20}"/>
              </a:ext>
            </a:extLst>
          </p:cNvPr>
          <p:cNvSpPr txBox="1"/>
          <p:nvPr/>
        </p:nvSpPr>
        <p:spPr>
          <a:xfrm>
            <a:off x="1613789" y="3199638"/>
            <a:ext cx="8961374" cy="458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No-Pooled Model</a:t>
            </a:r>
          </a:p>
        </p:txBody>
      </p:sp>
    </p:spTree>
    <p:extLst>
      <p:ext uri="{BB962C8B-B14F-4D97-AF65-F5344CB8AC3E}">
        <p14:creationId xmlns:p14="http://schemas.microsoft.com/office/powerpoint/2010/main" val="397192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ED8B09-B900-F67C-1A61-3863AB18CEBE}"/>
                  </a:ext>
                </a:extLst>
              </p:cNvPr>
              <p:cNvSpPr txBox="1"/>
              <p:nvPr/>
            </p:nvSpPr>
            <p:spPr>
              <a:xfrm>
                <a:off x="365861" y="3985972"/>
                <a:ext cx="690708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Assumptions: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Mean popularity is different between artists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Variability in popularity from song-to-song is the same for each artist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Information pooled to learn about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ED8B09-B900-F67C-1A61-3863AB18C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61" y="3985972"/>
                <a:ext cx="6907084" cy="1200329"/>
              </a:xfrm>
              <a:prstGeom prst="rect">
                <a:avLst/>
              </a:prstGeom>
              <a:blipFill>
                <a:blip r:embed="rId2"/>
                <a:stretch>
                  <a:fillRect l="-734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6A64E41-E632-0B54-00B1-2453E536954E}"/>
              </a:ext>
            </a:extLst>
          </p:cNvPr>
          <p:cNvSpPr txBox="1"/>
          <p:nvPr/>
        </p:nvSpPr>
        <p:spPr>
          <a:xfrm>
            <a:off x="365861" y="2217186"/>
            <a:ext cx="51135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Analyzes artists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artist gets unique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information borrowed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Songs by same artist share same mean popularity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3E739-D3C0-AACF-7F05-7D34BBBA53D4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A8B988-5AAB-0865-D7B8-C5D0B155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6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No-Pooled Model</a:t>
            </a:r>
          </a:p>
        </p:txBody>
      </p:sp>
    </p:spTree>
    <p:extLst>
      <p:ext uri="{BB962C8B-B14F-4D97-AF65-F5344CB8AC3E}">
        <p14:creationId xmlns:p14="http://schemas.microsoft.com/office/powerpoint/2010/main" val="2368180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D590537-FA61-9CCF-BF2E-AEEB850A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248" y="1373928"/>
            <a:ext cx="6709978" cy="4110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6845C8-09D2-0DED-69ED-A9A3C0E2398D}"/>
              </a:ext>
            </a:extLst>
          </p:cNvPr>
          <p:cNvSpPr txBox="1"/>
          <p:nvPr/>
        </p:nvSpPr>
        <p:spPr>
          <a:xfrm>
            <a:off x="371774" y="2304955"/>
            <a:ext cx="371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Majority of artists have popularity between 50 and above 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Global mean popularity ignored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0D7D3D-9EA2-11CB-9134-666E25CDEB3D}"/>
                  </a:ext>
                </a:extLst>
              </p:cNvPr>
              <p:cNvSpPr txBox="1"/>
              <p:nvPr/>
            </p:nvSpPr>
            <p:spPr>
              <a:xfrm>
                <a:off x="371774" y="3428999"/>
                <a:ext cx="4483611" cy="1226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Therefore,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= mean popularity for artist j; 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= standard deviation in popularity from song to song within each artist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0D7D3D-9EA2-11CB-9134-666E25CD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74" y="3428999"/>
                <a:ext cx="4483611" cy="1226618"/>
              </a:xfrm>
              <a:prstGeom prst="rect">
                <a:avLst/>
              </a:prstGeom>
              <a:blipFill>
                <a:blip r:embed="rId3"/>
                <a:stretch>
                  <a:fillRect l="-1130" t="-204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353A0D2-0E53-1CFD-592E-123586DD594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57150">
            <a:solidFill>
              <a:srgbClr val="1BD8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B143AD-7AAF-2AFC-AAF8-73A165BF3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910" b="58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7D1EF5-6474-CB5B-F062-802A6452749C}"/>
              </a:ext>
            </a:extLst>
          </p:cNvPr>
          <p:cNvSpPr/>
          <p:nvPr/>
        </p:nvSpPr>
        <p:spPr>
          <a:xfrm>
            <a:off x="676275" y="974725"/>
            <a:ext cx="10839450" cy="4908550"/>
          </a:xfrm>
          <a:prstGeom prst="rect">
            <a:avLst/>
          </a:prstGeom>
          <a:solidFill>
            <a:schemeClr val="bg2">
              <a:lumMod val="50000"/>
              <a:alpha val="69608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3D3654-A358-0F61-F561-4AE552804376}"/>
              </a:ext>
            </a:extLst>
          </p:cNvPr>
          <p:cNvGrpSpPr/>
          <p:nvPr/>
        </p:nvGrpSpPr>
        <p:grpSpPr>
          <a:xfrm>
            <a:off x="857250" y="1187450"/>
            <a:ext cx="5721350" cy="584775"/>
            <a:chOff x="857250" y="1187450"/>
            <a:chExt cx="5721350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D4465E-E9FD-38A0-AA4D-35F3FA463CC3}"/>
                </a:ext>
              </a:extLst>
            </p:cNvPr>
            <p:cNvSpPr txBox="1"/>
            <p:nvPr/>
          </p:nvSpPr>
          <p:spPr>
            <a:xfrm>
              <a:off x="857250" y="1187450"/>
              <a:ext cx="4838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Topics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DA2DCD4-BE0F-19FC-015B-700786B61045}"/>
                </a:ext>
              </a:extLst>
            </p:cNvPr>
            <p:cNvCxnSpPr>
              <a:cxnSpLocks/>
            </p:cNvCxnSpPr>
            <p:nvPr/>
          </p:nvCxnSpPr>
          <p:spPr>
            <a:xfrm>
              <a:off x="901700" y="1772225"/>
              <a:ext cx="5676900" cy="0"/>
            </a:xfrm>
            <a:prstGeom prst="line">
              <a:avLst/>
            </a:prstGeom>
            <a:ln w="28575">
              <a:solidFill>
                <a:srgbClr val="1B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3865A0-B1F1-0B0B-3109-3FF5776B90E3}"/>
              </a:ext>
            </a:extLst>
          </p:cNvPr>
          <p:cNvSpPr txBox="1"/>
          <p:nvPr/>
        </p:nvSpPr>
        <p:spPr>
          <a:xfrm>
            <a:off x="901700" y="2459504"/>
            <a:ext cx="930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Spotify popularity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Methods of analysis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Spotify data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Building Hierarchical Models</a:t>
            </a:r>
          </a:p>
          <a:p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Posterior predictions</a:t>
            </a:r>
          </a:p>
        </p:txBody>
      </p:sp>
    </p:spTree>
    <p:extLst>
      <p:ext uri="{BB962C8B-B14F-4D97-AF65-F5344CB8AC3E}">
        <p14:creationId xmlns:p14="http://schemas.microsoft.com/office/powerpoint/2010/main" val="247031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03E739-D3C0-AACF-7F05-7D34BBBA53D4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A8B988-5AAB-0865-D7B8-C5D0B155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6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No-Pooled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896FF1-3525-B658-A299-5C1386A41694}"/>
                  </a:ext>
                </a:extLst>
              </p:cNvPr>
              <p:cNvSpPr txBox="1"/>
              <p:nvPr/>
            </p:nvSpPr>
            <p:spPr>
              <a:xfrm>
                <a:off x="7794878" y="4260398"/>
                <a:ext cx="2313262" cy="1613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Model written as: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(60, 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(0.09)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896FF1-3525-B658-A299-5C1386A41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878" y="4260398"/>
                <a:ext cx="2313262" cy="1613006"/>
              </a:xfrm>
              <a:prstGeom prst="rect">
                <a:avLst/>
              </a:prstGeom>
              <a:blipFill>
                <a:blip r:embed="rId2"/>
                <a:stretch>
                  <a:fillRect t="-234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9B32077-A93F-8637-FD6B-4EE40A575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559" y="1766087"/>
            <a:ext cx="5395901" cy="2260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15A3D4-B6F2-9494-CCF6-EEFD9D9BAE13}"/>
                  </a:ext>
                </a:extLst>
              </p:cNvPr>
              <p:cNvSpPr txBox="1"/>
              <p:nvPr/>
            </p:nvSpPr>
            <p:spPr>
              <a:xfrm>
                <a:off x="365861" y="2434484"/>
                <a:ext cx="55745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𝑝𝑜𝑝𝑢𝑙𝑎𝑟𝑖𝑡𝑦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𝑎𝑟𝑡𝑖𝑠𝑡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− 1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Treats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artist </a:t>
                </a:r>
                <a:r>
                  <a:rPr lang="en-US" dirty="0">
                    <a:solidFill>
                      <a:schemeClr val="bg1"/>
                    </a:solidFill>
                  </a:rPr>
                  <a:t>as predictor in regressional model of popularity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15A3D4-B6F2-9494-CCF6-EEFD9D9BA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61" y="2434484"/>
                <a:ext cx="5574586" cy="923330"/>
              </a:xfrm>
              <a:prstGeom prst="rect">
                <a:avLst/>
              </a:prstGeom>
              <a:blipFill>
                <a:blip r:embed="rId4"/>
                <a:stretch>
                  <a:fillRect l="-682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71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A447F6-7240-34EA-DF4E-0332F2BB4EB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57150">
            <a:solidFill>
              <a:srgbClr val="1BD8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C544A-92D4-CF19-34FE-D25496B7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6" y="1827224"/>
            <a:ext cx="5665153" cy="36197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A348CF9-0ABE-B5D6-2DF2-922C2F5C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63" y="735344"/>
            <a:ext cx="10412073" cy="75674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Posterior Predictive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8BBB62-7738-AD01-6891-9E6AC09E57A8}"/>
              </a:ext>
            </a:extLst>
          </p:cNvPr>
          <p:cNvSpPr txBox="1"/>
          <p:nvPr/>
        </p:nvSpPr>
        <p:spPr>
          <a:xfrm>
            <a:off x="6747850" y="2374550"/>
            <a:ext cx="3693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Predictive popularity (light  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Observed popularity (dark 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Artist’s next song popularity correctly predicted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FD0DD-0BF9-780A-F910-062342DE8317}"/>
              </a:ext>
            </a:extLst>
          </p:cNvPr>
          <p:cNvSpPr txBox="1"/>
          <p:nvPr/>
        </p:nvSpPr>
        <p:spPr>
          <a:xfrm>
            <a:off x="6747850" y="3995675"/>
            <a:ext cx="36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couple of issues: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does not borrow strength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cannot be generalized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07D0-AE55-3F3E-9DC5-6268AA90CE2F}"/>
              </a:ext>
            </a:extLst>
          </p:cNvPr>
          <p:cNvCxnSpPr>
            <a:cxnSpLocks/>
          </p:cNvCxnSpPr>
          <p:nvPr/>
        </p:nvCxnSpPr>
        <p:spPr>
          <a:xfrm>
            <a:off x="2745431" y="1325512"/>
            <a:ext cx="6701136" cy="0"/>
          </a:xfrm>
          <a:prstGeom prst="line">
            <a:avLst/>
          </a:prstGeom>
          <a:ln w="28575">
            <a:solidFill>
              <a:srgbClr val="1B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3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248DFB42-386D-8A50-9D2A-2BA68F423E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078" b="86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F80918-FB2F-14C6-5B6E-0EB69E743F65}"/>
              </a:ext>
            </a:extLst>
          </p:cNvPr>
          <p:cNvSpPr/>
          <p:nvPr/>
        </p:nvSpPr>
        <p:spPr>
          <a:xfrm>
            <a:off x="-1524" y="3025775"/>
            <a:ext cx="12192000" cy="806450"/>
          </a:xfrm>
          <a:prstGeom prst="rect">
            <a:avLst/>
          </a:prstGeom>
          <a:solidFill>
            <a:srgbClr val="1BD86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8B956-B7CE-05F9-1EA7-3877165CA10E}"/>
              </a:ext>
            </a:extLst>
          </p:cNvPr>
          <p:cNvSpPr txBox="1"/>
          <p:nvPr/>
        </p:nvSpPr>
        <p:spPr>
          <a:xfrm>
            <a:off x="1613789" y="3199638"/>
            <a:ext cx="8961374" cy="458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Partial-Pooled Model</a:t>
            </a:r>
          </a:p>
        </p:txBody>
      </p:sp>
    </p:spTree>
    <p:extLst>
      <p:ext uri="{BB962C8B-B14F-4D97-AF65-F5344CB8AC3E}">
        <p14:creationId xmlns:p14="http://schemas.microsoft.com/office/powerpoint/2010/main" val="113877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03E739-D3C0-AACF-7F05-7D34BBBA53D4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A8B988-5AAB-0865-D7B8-C5D0B155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6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Partial-Pooled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86667-B917-8B9F-1495-5AFEDAA401A2}"/>
              </a:ext>
            </a:extLst>
          </p:cNvPr>
          <p:cNvSpPr txBox="1"/>
          <p:nvPr/>
        </p:nvSpPr>
        <p:spPr>
          <a:xfrm>
            <a:off x="365861" y="2945213"/>
            <a:ext cx="5820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Characteristics: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Artist treated as grouping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Multiple layers that are hierarchically 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Two layers linked to hierarchically structured song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Third layer linked to prior models 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E024D2-3EE0-7D8E-86ED-9DF225350D55}"/>
                  </a:ext>
                </a:extLst>
              </p:cNvPr>
              <p:cNvSpPr txBox="1"/>
              <p:nvPr/>
            </p:nvSpPr>
            <p:spPr>
              <a:xfrm>
                <a:off x="6535331" y="2236803"/>
                <a:ext cx="5189908" cy="96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mean song popularity for artist j; 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standard deviation in song popularity within an artist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E024D2-3EE0-7D8E-86ED-9DF225350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31" y="2236803"/>
                <a:ext cx="5189908" cy="967573"/>
              </a:xfrm>
              <a:prstGeom prst="rect">
                <a:avLst/>
              </a:prstGeom>
              <a:blipFill>
                <a:blip r:embed="rId2"/>
                <a:stretch>
                  <a:fillRect l="-732" t="-389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6E6E03-2297-DBAA-B066-F65EC1C8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57" y="1508950"/>
            <a:ext cx="5549856" cy="431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43B5BE-B154-6013-2E2C-CBF52DEE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357" y="3429000"/>
            <a:ext cx="5549856" cy="448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248DE5-64EB-F01C-4215-6DECDB1A9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357" y="5469378"/>
            <a:ext cx="5549856" cy="3203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57F856-2D56-E12D-14BF-D580211FC8E2}"/>
                  </a:ext>
                </a:extLst>
              </p:cNvPr>
              <p:cNvSpPr txBox="1"/>
              <p:nvPr/>
            </p:nvSpPr>
            <p:spPr>
              <a:xfrm>
                <a:off x="6535330" y="4171909"/>
                <a:ext cx="4385967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global average mean song popularity across all artists j; 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between-group variability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57F856-2D56-E12D-14BF-D580211F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30" y="4171909"/>
                <a:ext cx="4385967" cy="945643"/>
              </a:xfrm>
              <a:prstGeom prst="rect">
                <a:avLst/>
              </a:prstGeom>
              <a:blipFill>
                <a:blip r:embed="rId6"/>
                <a:stretch>
                  <a:fillRect l="-865" t="-266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3F9ED4-6FAE-F1E0-44E4-0FA2AD1C9532}"/>
                  </a:ext>
                </a:extLst>
              </p:cNvPr>
              <p:cNvSpPr txBox="1"/>
              <p:nvPr/>
            </p:nvSpPr>
            <p:spPr>
              <a:xfrm>
                <a:off x="6535330" y="6038191"/>
                <a:ext cx="438596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3F9ED4-6FAE-F1E0-44E4-0FA2AD1C9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30" y="6038191"/>
                <a:ext cx="4385967" cy="391261"/>
              </a:xfrm>
              <a:prstGeom prst="rect">
                <a:avLst/>
              </a:prstGeom>
              <a:blipFill>
                <a:blip r:embed="rId7"/>
                <a:stretch>
                  <a:fillRect l="-86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36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637D09-32EF-66DB-3D77-9E1FDFFB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50" y="1310465"/>
            <a:ext cx="6074032" cy="189571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3FC48E3-5DD7-2C8E-066D-785208DB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50" y="3429000"/>
            <a:ext cx="5130800" cy="172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73432-9AB6-69FB-9826-63261166AFFB}"/>
                  </a:ext>
                </a:extLst>
              </p:cNvPr>
              <p:cNvSpPr txBox="1"/>
              <p:nvPr/>
            </p:nvSpPr>
            <p:spPr>
              <a:xfrm>
                <a:off x="6590262" y="1935157"/>
                <a:ext cx="52718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𝑝𝑜𝑝𝑢𝑙𝑎𝑟𝑖𝑡𝑦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d>
                      <m:dPr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𝑎𝑟𝑡𝑖𝑠𝑡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Treats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artist </a:t>
                </a:r>
                <a:r>
                  <a:rPr lang="en-US" dirty="0">
                    <a:solidFill>
                      <a:schemeClr val="bg1"/>
                    </a:solidFill>
                  </a:rPr>
                  <a:t>as grouping variable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73432-9AB6-69FB-9826-63261166A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62" y="1935157"/>
                <a:ext cx="5271888" cy="646331"/>
              </a:xfrm>
              <a:prstGeom prst="rect">
                <a:avLst/>
              </a:prstGeom>
              <a:blipFill>
                <a:blip r:embed="rId4"/>
                <a:stretch>
                  <a:fillRect l="-480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9A580C7-A1A7-5112-B22B-DE3FB3D0488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57150">
            <a:solidFill>
              <a:srgbClr val="1BD8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67A9B-3211-2E6D-953D-0FF1E59D4AAE}"/>
              </a:ext>
            </a:extLst>
          </p:cNvPr>
          <p:cNvSpPr txBox="1"/>
          <p:nvPr/>
        </p:nvSpPr>
        <p:spPr>
          <a:xfrm>
            <a:off x="5790500" y="3890192"/>
            <a:ext cx="527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Markov chain Monte Carlo (MCMC)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Approximates posterior distribution of parameters by random sampling in probabilistic space</a:t>
            </a:r>
          </a:p>
        </p:txBody>
      </p:sp>
    </p:spTree>
    <p:extLst>
      <p:ext uri="{BB962C8B-B14F-4D97-AF65-F5344CB8AC3E}">
        <p14:creationId xmlns:p14="http://schemas.microsoft.com/office/powerpoint/2010/main" val="247418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A580C7-A1A7-5112-B22B-DE3FB3D0488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57150">
            <a:solidFill>
              <a:srgbClr val="1BD8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A23E367-124A-6026-48EB-F10B765C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929" y="1522866"/>
            <a:ext cx="5748636" cy="3739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A37C0B-8354-05A0-4520-E3F23809BC74}"/>
              </a:ext>
            </a:extLst>
          </p:cNvPr>
          <p:cNvSpPr txBox="1"/>
          <p:nvPr/>
        </p:nvSpPr>
        <p:spPr>
          <a:xfrm>
            <a:off x="355511" y="1880880"/>
            <a:ext cx="529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Posterior simulations of song popularity (light 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Observed popularity (dark blue)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E2235-A3D4-1035-A93C-580379B1423B}"/>
              </a:ext>
            </a:extLst>
          </p:cNvPr>
          <p:cNvSpPr txBox="1"/>
          <p:nvPr/>
        </p:nvSpPr>
        <p:spPr>
          <a:xfrm>
            <a:off x="355510" y="2768425"/>
            <a:ext cx="5290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 created using partial-pooled model indicates 376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373 artist specific and 3 global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Simulation contains Markov chains length 20,000 for each 376 parameters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5DB4E1-B816-271B-C591-94A457FF0492}"/>
              </a:ext>
            </a:extLst>
          </p:cNvPr>
          <p:cNvGrpSpPr/>
          <p:nvPr/>
        </p:nvGrpSpPr>
        <p:grpSpPr>
          <a:xfrm>
            <a:off x="286142" y="472686"/>
            <a:ext cx="5301157" cy="756745"/>
            <a:chOff x="286142" y="472686"/>
            <a:chExt cx="5301157" cy="756745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C289489-FAEF-F88D-69B3-AFDD4A230CEA}"/>
                </a:ext>
              </a:extLst>
            </p:cNvPr>
            <p:cNvSpPr txBox="1">
              <a:spLocks/>
            </p:cNvSpPr>
            <p:nvPr/>
          </p:nvSpPr>
          <p:spPr>
            <a:xfrm>
              <a:off x="286142" y="472686"/>
              <a:ext cx="5206037" cy="75674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Posterior Simulation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862488-BF77-DE56-CC0D-2864385CCD62}"/>
                </a:ext>
              </a:extLst>
            </p:cNvPr>
            <p:cNvCxnSpPr>
              <a:cxnSpLocks/>
            </p:cNvCxnSpPr>
            <p:nvPr/>
          </p:nvCxnSpPr>
          <p:spPr>
            <a:xfrm>
              <a:off x="286142" y="921915"/>
              <a:ext cx="5301157" cy="0"/>
            </a:xfrm>
            <a:prstGeom prst="line">
              <a:avLst/>
            </a:prstGeom>
            <a:ln w="28575">
              <a:solidFill>
                <a:srgbClr val="1B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518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, indoor, computer, black&#10;&#10;Description automatically generated">
            <a:extLst>
              <a:ext uri="{FF2B5EF4-FFF2-40B4-BE49-F238E27FC236}">
                <a16:creationId xmlns:a16="http://schemas.microsoft.com/office/drawing/2014/main" id="{F4B56A85-932D-70AA-E6E3-5585F3A4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13266E-F2DC-D8BC-F6F6-E9B297BCE4F9}"/>
              </a:ext>
            </a:extLst>
          </p:cNvPr>
          <p:cNvSpPr/>
          <p:nvPr/>
        </p:nvSpPr>
        <p:spPr>
          <a:xfrm>
            <a:off x="-1524" y="3025775"/>
            <a:ext cx="12192000" cy="806450"/>
          </a:xfrm>
          <a:prstGeom prst="rect">
            <a:avLst/>
          </a:prstGeom>
          <a:solidFill>
            <a:srgbClr val="1BD86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DABC5-3237-3114-2F3F-82A0B7A0D2B8}"/>
              </a:ext>
            </a:extLst>
          </p:cNvPr>
          <p:cNvSpPr txBox="1"/>
          <p:nvPr/>
        </p:nvSpPr>
        <p:spPr>
          <a:xfrm>
            <a:off x="1613789" y="3199638"/>
            <a:ext cx="8961374" cy="458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Global Parameters</a:t>
            </a:r>
          </a:p>
        </p:txBody>
      </p:sp>
    </p:spTree>
    <p:extLst>
      <p:ext uri="{BB962C8B-B14F-4D97-AF65-F5344CB8AC3E}">
        <p14:creationId xmlns:p14="http://schemas.microsoft.com/office/powerpoint/2010/main" val="21218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BEE6E-37FB-243F-D863-EDC2F78CD89B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8F10E7-E450-F0AC-05F4-359868BA8A99}"/>
              </a:ext>
            </a:extLst>
          </p:cNvPr>
          <p:cNvSpPr txBox="1">
            <a:spLocks/>
          </p:cNvSpPr>
          <p:nvPr/>
        </p:nvSpPr>
        <p:spPr>
          <a:xfrm>
            <a:off x="232805" y="384014"/>
            <a:ext cx="10515600" cy="6249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Global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27BA4-E7E2-D314-8D1F-F55AA95256FB}"/>
                  </a:ext>
                </a:extLst>
              </p:cNvPr>
              <p:cNvSpPr txBox="1"/>
              <p:nvPr/>
            </p:nvSpPr>
            <p:spPr>
              <a:xfrm>
                <a:off x="660050" y="2424597"/>
                <a:ext cx="4074334" cy="154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shared by all artists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sigma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Sigma[artist:(Intercept), (Intercept)]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27BA4-E7E2-D314-8D1F-F55AA9525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50" y="2424597"/>
                <a:ext cx="4074334" cy="1549399"/>
              </a:xfrm>
              <a:prstGeom prst="rect">
                <a:avLst/>
              </a:prstGeom>
              <a:blipFill>
                <a:blip r:embed="rId2"/>
                <a:stretch>
                  <a:fillRect t="-2459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87B74669-6418-14D0-24BF-CDFFC614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085" y="2424597"/>
            <a:ext cx="6161865" cy="1265382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C81FCEE3-00D7-346F-72D3-DAEAC1820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847913"/>
              </p:ext>
            </p:extLst>
          </p:nvPr>
        </p:nvGraphicFramePr>
        <p:xfrm>
          <a:off x="5370084" y="3944680"/>
          <a:ext cx="6161865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32373">
                  <a:extLst>
                    <a:ext uri="{9D8B030D-6E8A-4147-A177-3AD203B41FA5}">
                      <a16:colId xmlns:a16="http://schemas.microsoft.com/office/drawing/2014/main" val="1583990283"/>
                    </a:ext>
                  </a:extLst>
                </a:gridCol>
                <a:gridCol w="1232373">
                  <a:extLst>
                    <a:ext uri="{9D8B030D-6E8A-4147-A177-3AD203B41FA5}">
                      <a16:colId xmlns:a16="http://schemas.microsoft.com/office/drawing/2014/main" val="519094384"/>
                    </a:ext>
                  </a:extLst>
                </a:gridCol>
                <a:gridCol w="1232373">
                  <a:extLst>
                    <a:ext uri="{9D8B030D-6E8A-4147-A177-3AD203B41FA5}">
                      <a16:colId xmlns:a16="http://schemas.microsoft.com/office/drawing/2014/main" val="2596064676"/>
                    </a:ext>
                  </a:extLst>
                </a:gridCol>
                <a:gridCol w="1232373">
                  <a:extLst>
                    <a:ext uri="{9D8B030D-6E8A-4147-A177-3AD203B41FA5}">
                      <a16:colId xmlns:a16="http://schemas.microsoft.com/office/drawing/2014/main" val="3023343467"/>
                    </a:ext>
                  </a:extLst>
                </a:gridCol>
                <a:gridCol w="1232373">
                  <a:extLst>
                    <a:ext uri="{9D8B030D-6E8A-4147-A177-3AD203B41FA5}">
                      <a16:colId xmlns:a16="http://schemas.microsoft.com/office/drawing/2014/main" val="3525110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std.error</a:t>
                      </a:r>
                      <a:endParaRPr lang="en-US" dirty="0"/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conf.low</a:t>
                      </a:r>
                      <a:endParaRPr lang="en-US" dirty="0"/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conf.high</a:t>
                      </a:r>
                      <a:endParaRPr lang="en-US" dirty="0"/>
                    </a:p>
                  </a:txBody>
                  <a:tcPr>
                    <a:solidFill>
                      <a:srgbClr val="1BD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46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(Intercept)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71.31623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0.542929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70.61774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72.0044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9631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CD9DB2E-91C6-DC48-47B2-03BEB9BCE0BB}"/>
              </a:ext>
            </a:extLst>
          </p:cNvPr>
          <p:cNvSpPr txBox="1"/>
          <p:nvPr/>
        </p:nvSpPr>
        <p:spPr>
          <a:xfrm>
            <a:off x="6413849" y="4941061"/>
            <a:ext cx="407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80% confidence that mean popularity rating is between 70.6 and 72.0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BF7FC-095D-1B13-E480-6EC9187844F1}"/>
              </a:ext>
            </a:extLst>
          </p:cNvPr>
          <p:cNvSpPr txBox="1"/>
          <p:nvPr/>
        </p:nvSpPr>
        <p:spPr>
          <a:xfrm>
            <a:off x="5370084" y="2086043"/>
            <a:ext cx="5082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“fixed” = global</a:t>
            </a:r>
          </a:p>
        </p:txBody>
      </p:sp>
    </p:spTree>
    <p:extLst>
      <p:ext uri="{BB962C8B-B14F-4D97-AF65-F5344CB8AC3E}">
        <p14:creationId xmlns:p14="http://schemas.microsoft.com/office/powerpoint/2010/main" val="2810392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BEE6E-37FB-243F-D863-EDC2F78CD89B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8F10E7-E450-F0AC-05F4-359868BA8A99}"/>
              </a:ext>
            </a:extLst>
          </p:cNvPr>
          <p:cNvSpPr txBox="1">
            <a:spLocks/>
          </p:cNvSpPr>
          <p:nvPr/>
        </p:nvSpPr>
        <p:spPr>
          <a:xfrm>
            <a:off x="232805" y="384014"/>
            <a:ext cx="10515600" cy="6249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Global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74669-6418-14D0-24BF-CDFFC614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804" y="1907856"/>
            <a:ext cx="6161865" cy="1009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id="{C81FCEE3-00D7-346F-72D3-DAEAC1820D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824471"/>
                  </p:ext>
                </p:extLst>
              </p:nvPr>
            </p:nvGraphicFramePr>
            <p:xfrm>
              <a:off x="232804" y="3038646"/>
              <a:ext cx="6180608" cy="147565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69850">
                      <a:extLst>
                        <a:ext uri="{9D8B030D-6E8A-4147-A177-3AD203B41FA5}">
                          <a16:colId xmlns:a16="http://schemas.microsoft.com/office/drawing/2014/main" val="1583990283"/>
                        </a:ext>
                      </a:extLst>
                    </a:gridCol>
                    <a:gridCol w="1649808">
                      <a:extLst>
                        <a:ext uri="{9D8B030D-6E8A-4147-A177-3AD203B41FA5}">
                          <a16:colId xmlns:a16="http://schemas.microsoft.com/office/drawing/2014/main" val="519094384"/>
                        </a:ext>
                      </a:extLst>
                    </a:gridCol>
                    <a:gridCol w="1660950">
                      <a:extLst>
                        <a:ext uri="{9D8B030D-6E8A-4147-A177-3AD203B41FA5}">
                          <a16:colId xmlns:a16="http://schemas.microsoft.com/office/drawing/2014/main" val="2596064676"/>
                        </a:ext>
                      </a:extLst>
                    </a:gridCol>
                  </a:tblGrid>
                  <a:tr h="4321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term</a:t>
                          </a:r>
                        </a:p>
                      </a:txBody>
                      <a:tcPr>
                        <a:solidFill>
                          <a:srgbClr val="1BD8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group</a:t>
                          </a:r>
                        </a:p>
                      </a:txBody>
                      <a:tcPr>
                        <a:solidFill>
                          <a:srgbClr val="1BD8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estimate</a:t>
                          </a:r>
                        </a:p>
                      </a:txBody>
                      <a:tcPr>
                        <a:solidFill>
                          <a:srgbClr val="1BD8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462312"/>
                      </a:ext>
                    </a:extLst>
                  </a:tr>
                  <a:tr h="5216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bg1"/>
                              </a:solidFill>
                            </a:rPr>
                            <a:t>sd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_(Intercept).artist </a:t>
                          </a:r>
                          <a:r>
                            <a:rPr lang="en-US" sz="1600" i="0" dirty="0">
                              <a:solidFill>
                                <a:schemeClr val="bg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i="0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artist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8.226091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6496314"/>
                      </a:ext>
                    </a:extLst>
                  </a:tr>
                  <a:tr h="5217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bg1"/>
                              </a:solidFill>
                            </a:rPr>
                            <a:t>sd_Observation.Residual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600" i="0" dirty="0">
                              <a:solidFill>
                                <a:schemeClr val="bg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i="0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Residual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7.577715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99741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id="{C81FCEE3-00D7-346F-72D3-DAEAC1820D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824471"/>
                  </p:ext>
                </p:extLst>
              </p:nvPr>
            </p:nvGraphicFramePr>
            <p:xfrm>
              <a:off x="232804" y="3038646"/>
              <a:ext cx="6180608" cy="147565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69850">
                      <a:extLst>
                        <a:ext uri="{9D8B030D-6E8A-4147-A177-3AD203B41FA5}">
                          <a16:colId xmlns:a16="http://schemas.microsoft.com/office/drawing/2014/main" val="1583990283"/>
                        </a:ext>
                      </a:extLst>
                    </a:gridCol>
                    <a:gridCol w="1649808">
                      <a:extLst>
                        <a:ext uri="{9D8B030D-6E8A-4147-A177-3AD203B41FA5}">
                          <a16:colId xmlns:a16="http://schemas.microsoft.com/office/drawing/2014/main" val="519094384"/>
                        </a:ext>
                      </a:extLst>
                    </a:gridCol>
                    <a:gridCol w="1660950">
                      <a:extLst>
                        <a:ext uri="{9D8B030D-6E8A-4147-A177-3AD203B41FA5}">
                          <a16:colId xmlns:a16="http://schemas.microsoft.com/office/drawing/2014/main" val="2596064676"/>
                        </a:ext>
                      </a:extLst>
                    </a:gridCol>
                  </a:tblGrid>
                  <a:tr h="4321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term</a:t>
                          </a:r>
                        </a:p>
                      </a:txBody>
                      <a:tcPr>
                        <a:solidFill>
                          <a:srgbClr val="1BD8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group</a:t>
                          </a:r>
                        </a:p>
                      </a:txBody>
                      <a:tcPr>
                        <a:solidFill>
                          <a:srgbClr val="1BD8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estimate</a:t>
                          </a:r>
                        </a:p>
                      </a:txBody>
                      <a:tcPr>
                        <a:solidFill>
                          <a:srgbClr val="1BD8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462312"/>
                      </a:ext>
                    </a:extLst>
                  </a:tr>
                  <a:tr h="5216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2" t="-85714" r="-1168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artist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8.226091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6496314"/>
                      </a:ext>
                    </a:extLst>
                  </a:tr>
                  <a:tr h="5217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2" t="-190244" r="-116814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Residual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7.577715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99741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276F12E-E6FF-A018-6290-18EE9E8D9C3C}"/>
              </a:ext>
            </a:extLst>
          </p:cNvPr>
          <p:cNvSpPr txBox="1"/>
          <p:nvPr/>
        </p:nvSpPr>
        <p:spPr>
          <a:xfrm>
            <a:off x="1070478" y="4766539"/>
            <a:ext cx="4505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Popularity ratings </a:t>
            </a:r>
            <a:r>
              <a:rPr lang="en-US" b="1" dirty="0">
                <a:solidFill>
                  <a:schemeClr val="bg1"/>
                </a:solidFill>
              </a:rPr>
              <a:t>from artist to artist </a:t>
            </a:r>
            <a:r>
              <a:rPr lang="en-US" dirty="0">
                <a:solidFill>
                  <a:schemeClr val="bg1"/>
                </a:solidFill>
              </a:rPr>
              <a:t>vary by about 8.2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Song popularity ratings </a:t>
            </a:r>
            <a:r>
              <a:rPr lang="en-US" b="1" dirty="0">
                <a:solidFill>
                  <a:schemeClr val="bg1"/>
                </a:solidFill>
              </a:rPr>
              <a:t>within</a:t>
            </a:r>
            <a:r>
              <a:rPr lang="en-US" dirty="0">
                <a:solidFill>
                  <a:schemeClr val="bg1"/>
                </a:solidFill>
              </a:rPr>
              <a:t> an artist vary by about 7.5 points 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16ACA73-E76A-C84E-362B-1C02D2A9A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179" y="1907856"/>
            <a:ext cx="3924847" cy="10243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C15A27-8542-60AA-4039-FB09A8606A76}"/>
              </a:ext>
            </a:extLst>
          </p:cNvPr>
          <p:cNvSpPr txBox="1"/>
          <p:nvPr/>
        </p:nvSpPr>
        <p:spPr>
          <a:xfrm>
            <a:off x="6990605" y="4174276"/>
            <a:ext cx="489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54% </a:t>
            </a:r>
            <a:r>
              <a:rPr lang="en-US" dirty="0">
                <a:solidFill>
                  <a:schemeClr val="bg1"/>
                </a:solidFill>
              </a:rPr>
              <a:t>of variability in song popularity is explained </a:t>
            </a:r>
            <a:r>
              <a:rPr lang="en-US" b="1" dirty="0">
                <a:solidFill>
                  <a:schemeClr val="bg1"/>
                </a:solidFill>
              </a:rPr>
              <a:t>between </a:t>
            </a:r>
            <a:r>
              <a:rPr lang="en-US" dirty="0">
                <a:solidFill>
                  <a:schemeClr val="bg1"/>
                </a:solidFill>
              </a:rPr>
              <a:t>artists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45% </a:t>
            </a:r>
            <a:r>
              <a:rPr lang="en-US" dirty="0">
                <a:solidFill>
                  <a:schemeClr val="bg1"/>
                </a:solidFill>
              </a:rPr>
              <a:t>of variability is explained by differences in popularity </a:t>
            </a:r>
            <a:r>
              <a:rPr lang="en-US" b="1" dirty="0">
                <a:solidFill>
                  <a:schemeClr val="bg1"/>
                </a:solidFill>
              </a:rPr>
              <a:t>within </a:t>
            </a:r>
            <a:r>
              <a:rPr lang="en-US" dirty="0">
                <a:solidFill>
                  <a:schemeClr val="bg1"/>
                </a:solidFill>
              </a:rPr>
              <a:t>an artist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24CFD3-CAE7-600F-92C5-00E13D9AED60}"/>
              </a:ext>
            </a:extLst>
          </p:cNvPr>
          <p:cNvCxnSpPr>
            <a:cxnSpLocks/>
          </p:cNvCxnSpPr>
          <p:nvPr/>
        </p:nvCxnSpPr>
        <p:spPr>
          <a:xfrm>
            <a:off x="9129602" y="3101078"/>
            <a:ext cx="0" cy="904318"/>
          </a:xfrm>
          <a:prstGeom prst="straightConnector1">
            <a:avLst/>
          </a:prstGeom>
          <a:ln w="57150">
            <a:solidFill>
              <a:srgbClr val="1BD8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49ED54-EFB9-D95D-899C-95D9DC405D9E}"/>
              </a:ext>
            </a:extLst>
          </p:cNvPr>
          <p:cNvSpPr txBox="1"/>
          <p:nvPr/>
        </p:nvSpPr>
        <p:spPr>
          <a:xfrm>
            <a:off x="232804" y="1554417"/>
            <a:ext cx="5082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”</a:t>
            </a:r>
            <a:r>
              <a:rPr lang="en-US" sz="1600" i="1" dirty="0" err="1">
                <a:solidFill>
                  <a:schemeClr val="bg1"/>
                </a:solidFill>
              </a:rPr>
              <a:t>ran_pars</a:t>
            </a:r>
            <a:r>
              <a:rPr lang="en-US" sz="1600" i="1" dirty="0">
                <a:solidFill>
                  <a:schemeClr val="bg1"/>
                </a:solidFill>
              </a:rPr>
              <a:t>” shows parameters related to randomness </a:t>
            </a:r>
          </a:p>
        </p:txBody>
      </p:sp>
    </p:spTree>
    <p:extLst>
      <p:ext uri="{BB962C8B-B14F-4D97-AF65-F5344CB8AC3E}">
        <p14:creationId xmlns:p14="http://schemas.microsoft.com/office/powerpoint/2010/main" val="34797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BEE6E-37FB-243F-D863-EDC2F78CD89B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8F10E7-E450-F0AC-05F4-359868BA8A99}"/>
              </a:ext>
            </a:extLst>
          </p:cNvPr>
          <p:cNvSpPr txBox="1">
            <a:spLocks/>
          </p:cNvSpPr>
          <p:nvPr/>
        </p:nvSpPr>
        <p:spPr>
          <a:xfrm>
            <a:off x="232805" y="384014"/>
            <a:ext cx="10515600" cy="6249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Global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FD446A-E30D-F879-1F2A-E2C7BE393FE0}"/>
                  </a:ext>
                </a:extLst>
              </p:cNvPr>
              <p:cNvSpPr txBox="1"/>
              <p:nvPr/>
            </p:nvSpPr>
            <p:spPr>
              <a:xfrm>
                <a:off x="500292" y="2091679"/>
                <a:ext cx="4471625" cy="1244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= difference between artist’s j popularity and global mean popularity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FD446A-E30D-F879-1F2A-E2C7BE39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92" y="2091679"/>
                <a:ext cx="4471625" cy="1244956"/>
              </a:xfrm>
              <a:prstGeom prst="rect">
                <a:avLst/>
              </a:prstGeom>
              <a:blipFill>
                <a:blip r:embed="rId2"/>
                <a:stretch>
                  <a:fillRect l="-1133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54C382D-BC89-C091-298F-BF8933A9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1679"/>
            <a:ext cx="5744955" cy="755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2100E8-5019-F8DA-006E-16BE79E2CBF6}"/>
              </a:ext>
            </a:extLst>
          </p:cNvPr>
          <p:cNvSpPr txBox="1"/>
          <p:nvPr/>
        </p:nvSpPr>
        <p:spPr>
          <a:xfrm>
            <a:off x="5940446" y="1753125"/>
            <a:ext cx="5082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”</a:t>
            </a:r>
            <a:r>
              <a:rPr lang="en-US" sz="1600" i="1" dirty="0" err="1">
                <a:solidFill>
                  <a:schemeClr val="bg1"/>
                </a:solidFill>
              </a:rPr>
              <a:t>ran_vals</a:t>
            </a:r>
            <a:r>
              <a:rPr lang="en-US" sz="1600" i="1" dirty="0">
                <a:solidFill>
                  <a:schemeClr val="bg1"/>
                </a:solidFill>
              </a:rPr>
              <a:t>” shows random artist-specific values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95B499-6744-8F01-F091-ECC28CDA4852}"/>
              </a:ext>
            </a:extLst>
          </p:cNvPr>
          <p:cNvGrpSpPr/>
          <p:nvPr/>
        </p:nvGrpSpPr>
        <p:grpSpPr>
          <a:xfrm>
            <a:off x="5187934" y="3003821"/>
            <a:ext cx="6653021" cy="960896"/>
            <a:chOff x="5187934" y="3003821"/>
            <a:chExt cx="6653021" cy="960896"/>
          </a:xfrm>
        </p:grpSpPr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EB284065-9C76-EB55-F556-E4432FACC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7934" y="3003821"/>
              <a:ext cx="6653021" cy="96089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8817F8-E223-14F7-42D0-5353C731A6C6}"/>
                </a:ext>
              </a:extLst>
            </p:cNvPr>
            <p:cNvSpPr/>
            <p:nvPr/>
          </p:nvSpPr>
          <p:spPr>
            <a:xfrm>
              <a:off x="5366582" y="3291840"/>
              <a:ext cx="6325126" cy="163652"/>
            </a:xfrm>
            <a:prstGeom prst="rect">
              <a:avLst/>
            </a:prstGeom>
            <a:noFill/>
            <a:ln w="28575">
              <a:solidFill>
                <a:srgbClr val="1BD8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AD56FA-D163-7812-05B9-3B833D0C898C}"/>
                </a:ext>
              </a:extLst>
            </p:cNvPr>
            <p:cNvSpPr/>
            <p:nvPr/>
          </p:nvSpPr>
          <p:spPr>
            <a:xfrm>
              <a:off x="5351881" y="3724593"/>
              <a:ext cx="6325126" cy="163652"/>
            </a:xfrm>
            <a:prstGeom prst="rect">
              <a:avLst/>
            </a:prstGeom>
            <a:noFill/>
            <a:ln w="28575">
              <a:solidFill>
                <a:srgbClr val="1BD8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347FCF-CEFC-D499-E306-929FF717B2D1}"/>
              </a:ext>
            </a:extLst>
          </p:cNvPr>
          <p:cNvSpPr txBox="1"/>
          <p:nvPr/>
        </p:nvSpPr>
        <p:spPr>
          <a:xfrm>
            <a:off x="500292" y="4609017"/>
            <a:ext cx="9111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Based on 80% credible interval for artist adjustment: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Olivia Rodrigo’s average popularity rating between 12.7 and 21.7 </a:t>
            </a:r>
            <a:r>
              <a:rPr lang="en-US" b="1" dirty="0">
                <a:solidFill>
                  <a:schemeClr val="bg1"/>
                </a:solidFill>
              </a:rPr>
              <a:t>above </a:t>
            </a:r>
            <a:r>
              <a:rPr lang="en-US" dirty="0">
                <a:solidFill>
                  <a:schemeClr val="bg1"/>
                </a:solidFill>
              </a:rPr>
              <a:t>average artist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Trevor Daniel average popularity rating between 23.6 and 39.2 points </a:t>
            </a:r>
            <a:r>
              <a:rPr lang="en-US" b="1" dirty="0">
                <a:solidFill>
                  <a:schemeClr val="bg1"/>
                </a:solidFill>
              </a:rPr>
              <a:t>below </a:t>
            </a:r>
            <a:r>
              <a:rPr lang="en-US" dirty="0">
                <a:solidFill>
                  <a:schemeClr val="bg1"/>
                </a:solidFill>
              </a:rPr>
              <a:t>average artist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F126A0-416D-B2C2-9833-5D305C37B935}"/>
              </a:ext>
            </a:extLst>
          </p:cNvPr>
          <p:cNvCxnSpPr>
            <a:cxnSpLocks/>
          </p:cNvCxnSpPr>
          <p:nvPr/>
        </p:nvCxnSpPr>
        <p:spPr>
          <a:xfrm flipH="1">
            <a:off x="5490605" y="4009650"/>
            <a:ext cx="1843514" cy="675839"/>
          </a:xfrm>
          <a:prstGeom prst="straightConnector1">
            <a:avLst/>
          </a:prstGeom>
          <a:ln w="57150">
            <a:solidFill>
              <a:srgbClr val="1BD8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12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605DB2E-B1C0-AA23-0862-7461C3CA86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t="7812" b="781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32E0A2-2B04-86E3-C9DF-3A8CDE60FF67}"/>
              </a:ext>
            </a:extLst>
          </p:cNvPr>
          <p:cNvSpPr/>
          <p:nvPr/>
        </p:nvSpPr>
        <p:spPr>
          <a:xfrm>
            <a:off x="0" y="3016250"/>
            <a:ext cx="12191999" cy="825500"/>
          </a:xfrm>
          <a:prstGeom prst="rect">
            <a:avLst/>
          </a:prstGeom>
          <a:solidFill>
            <a:srgbClr val="1BD860">
              <a:alpha val="6711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7D490-56D0-EC2C-9F4B-8F66BE63F225}"/>
              </a:ext>
            </a:extLst>
          </p:cNvPr>
          <p:cNvSpPr txBox="1"/>
          <p:nvPr/>
        </p:nvSpPr>
        <p:spPr>
          <a:xfrm>
            <a:off x="2027883" y="3133864"/>
            <a:ext cx="81362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Spotify Popularity</a:t>
            </a:r>
          </a:p>
        </p:txBody>
      </p:sp>
    </p:spTree>
    <p:extLst>
      <p:ext uri="{BB962C8B-B14F-4D97-AF65-F5344CB8AC3E}">
        <p14:creationId xmlns:p14="http://schemas.microsoft.com/office/powerpoint/2010/main" val="414892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BEE6E-37FB-243F-D863-EDC2F78CD89B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8F10E7-E450-F0AC-05F4-359868BA8A99}"/>
              </a:ext>
            </a:extLst>
          </p:cNvPr>
          <p:cNvSpPr txBox="1">
            <a:spLocks/>
          </p:cNvSpPr>
          <p:nvPr/>
        </p:nvSpPr>
        <p:spPr>
          <a:xfrm>
            <a:off x="232805" y="384014"/>
            <a:ext cx="10515600" cy="6249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Global Parameters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36B96D-7432-E790-D4B5-4688A0349F27}"/>
              </a:ext>
            </a:extLst>
          </p:cNvPr>
          <p:cNvGrpSpPr/>
          <p:nvPr/>
        </p:nvGrpSpPr>
        <p:grpSpPr>
          <a:xfrm>
            <a:off x="5221771" y="1349721"/>
            <a:ext cx="6623619" cy="1344710"/>
            <a:chOff x="1063647" y="1533635"/>
            <a:chExt cx="10064706" cy="1909933"/>
          </a:xfrm>
        </p:grpSpPr>
        <p:pic>
          <p:nvPicPr>
            <p:cNvPr id="3" name="Picture 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27EF6C20-3096-57FE-FDA7-5C1828E30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647" y="1533635"/>
              <a:ext cx="10064706" cy="19099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5AB9B5-94F1-6B72-5288-DB7D69CD59FA}"/>
                </a:ext>
              </a:extLst>
            </p:cNvPr>
            <p:cNvSpPr/>
            <p:nvPr/>
          </p:nvSpPr>
          <p:spPr>
            <a:xfrm>
              <a:off x="1147730" y="2024292"/>
              <a:ext cx="9881826" cy="264861"/>
            </a:xfrm>
            <a:prstGeom prst="rect">
              <a:avLst/>
            </a:prstGeom>
            <a:noFill/>
            <a:ln w="57150">
              <a:solidFill>
                <a:srgbClr val="1BD8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797283-6486-7D70-7758-A97948684C0A}"/>
                </a:ext>
              </a:extLst>
            </p:cNvPr>
            <p:cNvSpPr/>
            <p:nvPr/>
          </p:nvSpPr>
          <p:spPr>
            <a:xfrm>
              <a:off x="1155087" y="3122622"/>
              <a:ext cx="9874469" cy="264861"/>
            </a:xfrm>
            <a:prstGeom prst="rect">
              <a:avLst/>
            </a:prstGeom>
            <a:noFill/>
            <a:ln w="57150">
              <a:solidFill>
                <a:srgbClr val="1BD8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46AF7C-C4CC-7309-AF9A-F8B63C8E773F}"/>
              </a:ext>
            </a:extLst>
          </p:cNvPr>
          <p:cNvGrpSpPr/>
          <p:nvPr/>
        </p:nvGrpSpPr>
        <p:grpSpPr>
          <a:xfrm>
            <a:off x="5351345" y="2754346"/>
            <a:ext cx="6354785" cy="3988175"/>
            <a:chOff x="5351345" y="2754346"/>
            <a:chExt cx="6354785" cy="3988175"/>
          </a:xfrm>
        </p:grpSpPr>
        <p:pic>
          <p:nvPicPr>
            <p:cNvPr id="16" name="Picture 15" descr="Chart, bar chart&#10;&#10;Description automatically generated">
              <a:extLst>
                <a:ext uri="{FF2B5EF4-FFF2-40B4-BE49-F238E27FC236}">
                  <a16:creationId xmlns:a16="http://schemas.microsoft.com/office/drawing/2014/main" id="{EFF87E45-CF8D-184F-2AF5-F1FC71CA7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1345" y="2754346"/>
              <a:ext cx="6354785" cy="39881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900A0-D267-71B5-55B1-3A5B0EB406AD}"/>
                </a:ext>
              </a:extLst>
            </p:cNvPr>
            <p:cNvSpPr/>
            <p:nvPr/>
          </p:nvSpPr>
          <p:spPr>
            <a:xfrm rot="5400000">
              <a:off x="6676458" y="4570188"/>
              <a:ext cx="2406293" cy="195493"/>
            </a:xfrm>
            <a:prstGeom prst="rect">
              <a:avLst/>
            </a:prstGeom>
            <a:noFill/>
            <a:ln w="57150">
              <a:solidFill>
                <a:srgbClr val="1BD8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D0BA2E-A882-EC72-978E-232B1A1DA2B0}"/>
                </a:ext>
              </a:extLst>
            </p:cNvPr>
            <p:cNvSpPr/>
            <p:nvPr/>
          </p:nvSpPr>
          <p:spPr>
            <a:xfrm rot="5400000">
              <a:off x="6891921" y="4847660"/>
              <a:ext cx="2961237" cy="195493"/>
            </a:xfrm>
            <a:prstGeom prst="rect">
              <a:avLst/>
            </a:prstGeom>
            <a:noFill/>
            <a:ln w="57150">
              <a:solidFill>
                <a:srgbClr val="1BD8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49C1C3-2653-80B0-3138-17A73926D1F1}"/>
              </a:ext>
            </a:extLst>
          </p:cNvPr>
          <p:cNvSpPr txBox="1"/>
          <p:nvPr/>
        </p:nvSpPr>
        <p:spPr>
          <a:xfrm>
            <a:off x="476007" y="3035432"/>
            <a:ext cx="4217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SZA’s mean popularity rating between 72 and 86.3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Shawn Mendes rating between 76.1 and 83.5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9DE60-0643-2619-9386-21E355AEBFA5}"/>
              </a:ext>
            </a:extLst>
          </p:cNvPr>
          <p:cNvSpPr txBox="1"/>
          <p:nvPr/>
        </p:nvSpPr>
        <p:spPr>
          <a:xfrm>
            <a:off x="485868" y="4393753"/>
            <a:ext cx="4217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Artist popularities vary in scale (location on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80% credible intervals are wider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 of songs analyzed per artist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93EB9-4A44-C820-0A82-5FA63786B126}"/>
              </a:ext>
            </a:extLst>
          </p:cNvPr>
          <p:cNvSpPr txBox="1"/>
          <p:nvPr/>
        </p:nvSpPr>
        <p:spPr>
          <a:xfrm>
            <a:off x="476007" y="1716793"/>
            <a:ext cx="4217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mean_qi() function gives posterior summaries for artist mean popularity, posterior mean</a:t>
            </a:r>
          </a:p>
        </p:txBody>
      </p:sp>
    </p:spTree>
    <p:extLst>
      <p:ext uri="{BB962C8B-B14F-4D97-AF65-F5344CB8AC3E}">
        <p14:creationId xmlns:p14="http://schemas.microsoft.com/office/powerpoint/2010/main" val="3243785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E1D9A0BD-706E-B609-C877-1BA681067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1903" b="80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08AFC1-A693-A1F6-89DC-BE4DF84C439A}"/>
              </a:ext>
            </a:extLst>
          </p:cNvPr>
          <p:cNvSpPr/>
          <p:nvPr/>
        </p:nvSpPr>
        <p:spPr>
          <a:xfrm>
            <a:off x="-1524" y="3025775"/>
            <a:ext cx="12192000" cy="806450"/>
          </a:xfrm>
          <a:prstGeom prst="rect">
            <a:avLst/>
          </a:prstGeom>
          <a:solidFill>
            <a:srgbClr val="1BD86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1EE0E-ED0D-C1E5-3555-083966C65503}"/>
              </a:ext>
            </a:extLst>
          </p:cNvPr>
          <p:cNvSpPr txBox="1"/>
          <p:nvPr/>
        </p:nvSpPr>
        <p:spPr>
          <a:xfrm>
            <a:off x="1613789" y="3136576"/>
            <a:ext cx="8961374" cy="458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Posterior Prediction</a:t>
            </a:r>
          </a:p>
        </p:txBody>
      </p:sp>
    </p:spTree>
    <p:extLst>
      <p:ext uri="{BB962C8B-B14F-4D97-AF65-F5344CB8AC3E}">
        <p14:creationId xmlns:p14="http://schemas.microsoft.com/office/powerpoint/2010/main" val="32929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BEE6E-37FB-243F-D863-EDC2F78CD89B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8F10E7-E450-F0AC-05F4-359868BA8A99}"/>
              </a:ext>
            </a:extLst>
          </p:cNvPr>
          <p:cNvSpPr txBox="1">
            <a:spLocks/>
          </p:cNvSpPr>
          <p:nvPr/>
        </p:nvSpPr>
        <p:spPr>
          <a:xfrm>
            <a:off x="232805" y="384014"/>
            <a:ext cx="10515600" cy="6249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Posterior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EE337-2BFB-A6A2-DF67-29C8566597D7}"/>
                  </a:ext>
                </a:extLst>
              </p:cNvPr>
              <p:cNvSpPr txBox="1"/>
              <p:nvPr/>
            </p:nvSpPr>
            <p:spPr>
              <a:xfrm>
                <a:off x="232805" y="1734207"/>
                <a:ext cx="5732342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Goal: Predict popularity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a new song release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EE337-2BFB-A6A2-DF67-29C856659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05" y="1734207"/>
                <a:ext cx="5732342" cy="391646"/>
              </a:xfrm>
              <a:prstGeom prst="rect">
                <a:avLst/>
              </a:prstGeom>
              <a:blipFill>
                <a:blip r:embed="rId2"/>
                <a:stretch>
                  <a:fillRect l="-885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CF2B8-2051-C4DE-71BB-C9F6C27F0478}"/>
                  </a:ext>
                </a:extLst>
              </p:cNvPr>
              <p:cNvSpPr txBox="1"/>
              <p:nvPr/>
            </p:nvSpPr>
            <p:spPr>
              <a:xfrm>
                <a:off x="232805" y="2357808"/>
                <a:ext cx="573234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Approach: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Utilize posterior prediction for observed 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Obtain Markov chain by summing global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artist adjustment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Simulate prediction from layer 1 evaluated at each MCMC parameter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CF2B8-2051-C4DE-71BB-C9F6C27F0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05" y="2357808"/>
                <a:ext cx="5732342" cy="1754326"/>
              </a:xfrm>
              <a:prstGeom prst="rect">
                <a:avLst/>
              </a:prstGeom>
              <a:blipFill>
                <a:blip r:embed="rId3"/>
                <a:stretch>
                  <a:fillRect l="-885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E9599F7-064F-4A87-70C3-B9B053811943}"/>
              </a:ext>
            </a:extLst>
          </p:cNvPr>
          <p:cNvGrpSpPr/>
          <p:nvPr/>
        </p:nvGrpSpPr>
        <p:grpSpPr>
          <a:xfrm>
            <a:off x="7047099" y="1328303"/>
            <a:ext cx="4517121" cy="2556321"/>
            <a:chOff x="7047099" y="1328303"/>
            <a:chExt cx="4517121" cy="2556321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F64CDCF-F6BB-2826-1BF6-294D268C6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7099" y="1605762"/>
              <a:ext cx="4517121" cy="22788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5DAF5A-1DED-BBE9-D8C3-4214D1244F58}"/>
                </a:ext>
              </a:extLst>
            </p:cNvPr>
            <p:cNvSpPr txBox="1"/>
            <p:nvPr/>
          </p:nvSpPr>
          <p:spPr>
            <a:xfrm>
              <a:off x="7921446" y="1328303"/>
              <a:ext cx="2465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Prediction for Dua Lipa</a:t>
              </a:r>
            </a:p>
          </p:txBody>
        </p:sp>
      </p:grp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3D09F43-4E38-B3BF-16C6-4E21F1986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15757"/>
              </p:ext>
            </p:extLst>
          </p:nvPr>
        </p:nvGraphicFramePr>
        <p:xfrm>
          <a:off x="7278911" y="4380599"/>
          <a:ext cx="4064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61919993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337877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6211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y_lipa</a:t>
                      </a:r>
                      <a:endParaRPr lang="en-US" dirty="0"/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.lower</a:t>
                      </a:r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.upper</a:t>
                      </a:r>
                    </a:p>
                  </a:txBody>
                  <a:tcPr>
                    <a:solidFill>
                      <a:srgbClr val="1BD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8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81.30587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71.02469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91.68068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022289"/>
                  </a:ext>
                </a:extLst>
              </a:tr>
            </a:tbl>
          </a:graphicData>
        </a:graphic>
      </p:graphicFrame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81A0C226-0186-ACCB-8A0D-035CE2257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75252"/>
              </p:ext>
            </p:extLst>
          </p:nvPr>
        </p:nvGraphicFramePr>
        <p:xfrm>
          <a:off x="7278911" y="5364732"/>
          <a:ext cx="40640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756690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2396529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94710782"/>
                    </a:ext>
                  </a:extLst>
                </a:gridCol>
              </a:tblGrid>
              <a:tr h="33069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mu_j</a:t>
                      </a:r>
                      <a:endParaRPr lang="en-US" dirty="0"/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.lower</a:t>
                      </a:r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.upper</a:t>
                      </a:r>
                    </a:p>
                  </a:txBody>
                  <a:tcPr>
                    <a:solidFill>
                      <a:srgbClr val="1BD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27046"/>
                  </a:ext>
                </a:extLst>
              </a:tr>
              <a:tr h="3306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81.32299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77.78336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84.84171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93588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869368-5983-C52D-82EE-141DA7B1392E}"/>
              </a:ext>
            </a:extLst>
          </p:cNvPr>
          <p:cNvSpPr txBox="1"/>
          <p:nvPr/>
        </p:nvSpPr>
        <p:spPr>
          <a:xfrm>
            <a:off x="8093609" y="4065683"/>
            <a:ext cx="2465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Posterior predictive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E97FA6-C3D2-B374-88DD-3D1438DD07EE}"/>
                  </a:ext>
                </a:extLst>
              </p:cNvPr>
              <p:cNvSpPr txBox="1"/>
              <p:nvPr/>
            </p:nvSpPr>
            <p:spPr>
              <a:xfrm>
                <a:off x="8078047" y="6077044"/>
                <a:ext cx="2465727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Posterior summary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E97FA6-C3D2-B374-88DD-3D1438DD0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047" y="6077044"/>
                <a:ext cx="2465727" cy="325089"/>
              </a:xfrm>
              <a:prstGeom prst="rect">
                <a:avLst/>
              </a:prstGeom>
              <a:blipFill>
                <a:blip r:embed="rId5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25EE830-5F7B-8AD6-E5BB-0CA04D6F95BE}"/>
              </a:ext>
            </a:extLst>
          </p:cNvPr>
          <p:cNvSpPr txBox="1"/>
          <p:nvPr/>
        </p:nvSpPr>
        <p:spPr>
          <a:xfrm>
            <a:off x="232805" y="4451881"/>
            <a:ext cx="57323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80% posterior chance that next song will have rating between 71 and 91.6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Underlying mean song popularity between 77.7 and 84.8 points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65968-BB8E-76EF-2245-6629B4694F2B}"/>
              </a:ext>
            </a:extLst>
          </p:cNvPr>
          <p:cNvCxnSpPr/>
          <p:nvPr/>
        </p:nvCxnSpPr>
        <p:spPr>
          <a:xfrm flipH="1">
            <a:off x="5688199" y="4751439"/>
            <a:ext cx="1469346" cy="0"/>
          </a:xfrm>
          <a:prstGeom prst="straightConnector1">
            <a:avLst/>
          </a:prstGeom>
          <a:ln w="38100">
            <a:solidFill>
              <a:srgbClr val="1BD8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581207-FD4A-15B8-176D-90DEAFEC8481}"/>
              </a:ext>
            </a:extLst>
          </p:cNvPr>
          <p:cNvCxnSpPr/>
          <p:nvPr/>
        </p:nvCxnSpPr>
        <p:spPr>
          <a:xfrm flipH="1">
            <a:off x="5688199" y="5730492"/>
            <a:ext cx="1469346" cy="0"/>
          </a:xfrm>
          <a:prstGeom prst="straightConnector1">
            <a:avLst/>
          </a:prstGeom>
          <a:ln w="38100">
            <a:solidFill>
              <a:srgbClr val="1BD8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5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BEE6E-37FB-243F-D863-EDC2F78CD89B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8F10E7-E450-F0AC-05F4-359868BA8A99}"/>
              </a:ext>
            </a:extLst>
          </p:cNvPr>
          <p:cNvSpPr txBox="1">
            <a:spLocks/>
          </p:cNvSpPr>
          <p:nvPr/>
        </p:nvSpPr>
        <p:spPr>
          <a:xfrm>
            <a:off x="232805" y="384014"/>
            <a:ext cx="10515600" cy="6249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Posterior Prediction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9CCB46-0EF7-89CB-B007-9A221465F461}"/>
              </a:ext>
            </a:extLst>
          </p:cNvPr>
          <p:cNvSpPr txBox="1"/>
          <p:nvPr/>
        </p:nvSpPr>
        <p:spPr>
          <a:xfrm>
            <a:off x="232805" y="2132992"/>
            <a:ext cx="5732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Focused on 2 sources of variability: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within-group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posterior variability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54332-E39B-0B02-158E-B9D491590545}"/>
              </a:ext>
            </a:extLst>
          </p:cNvPr>
          <p:cNvSpPr txBox="1"/>
          <p:nvPr/>
        </p:nvSpPr>
        <p:spPr>
          <a:xfrm>
            <a:off x="232805" y="3340014"/>
            <a:ext cx="573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Prediction for Dua underlying popularity more confident than prediction for a single song</a:t>
            </a:r>
          </a:p>
        </p:txBody>
      </p:sp>
    </p:spTree>
    <p:extLst>
      <p:ext uri="{BB962C8B-B14F-4D97-AF65-F5344CB8AC3E}">
        <p14:creationId xmlns:p14="http://schemas.microsoft.com/office/powerpoint/2010/main" val="378304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BEE6E-37FB-243F-D863-EDC2F78CD89B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9CCB46-0EF7-89CB-B007-9A221465F461}"/>
              </a:ext>
            </a:extLst>
          </p:cNvPr>
          <p:cNvSpPr txBox="1"/>
          <p:nvPr/>
        </p:nvSpPr>
        <p:spPr>
          <a:xfrm>
            <a:off x="232805" y="2132992"/>
            <a:ext cx="57323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Artist within Spotify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Normally distributed global mean with between-artist 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Sampled artist have “borrowed strength”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Third source of variability: posterior variability in global parameters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53B6EC-6D56-11B8-5144-62844849F0E1}"/>
              </a:ext>
            </a:extLst>
          </p:cNvPr>
          <p:cNvSpPr txBox="1">
            <a:spLocks/>
          </p:cNvSpPr>
          <p:nvPr/>
        </p:nvSpPr>
        <p:spPr>
          <a:xfrm>
            <a:off x="232805" y="204117"/>
            <a:ext cx="10515600" cy="4855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Lucida Console" panose="020B0609040504020204" pitchFamily="49" charset="0"/>
              </a:rPr>
              <a:t>Posterior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26D97-EC11-9B19-8D36-69E6250AFC15}"/>
              </a:ext>
            </a:extLst>
          </p:cNvPr>
          <p:cNvSpPr txBox="1"/>
          <p:nvPr/>
        </p:nvSpPr>
        <p:spPr>
          <a:xfrm>
            <a:off x="232805" y="720088"/>
            <a:ext cx="510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for artist not in data set</a:t>
            </a:r>
          </a:p>
        </p:txBody>
      </p:sp>
    </p:spTree>
    <p:extLst>
      <p:ext uri="{BB962C8B-B14F-4D97-AF65-F5344CB8AC3E}">
        <p14:creationId xmlns:p14="http://schemas.microsoft.com/office/powerpoint/2010/main" val="99192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9BEE6E-37FB-243F-D863-EDC2F78CD89B}"/>
              </a:ext>
            </a:extLst>
          </p:cNvPr>
          <p:cNvSpPr/>
          <p:nvPr/>
        </p:nvSpPr>
        <p:spPr>
          <a:xfrm>
            <a:off x="0" y="171450"/>
            <a:ext cx="12192000" cy="9144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8F10E7-E450-F0AC-05F4-359868BA8A99}"/>
              </a:ext>
            </a:extLst>
          </p:cNvPr>
          <p:cNvSpPr txBox="1">
            <a:spLocks/>
          </p:cNvSpPr>
          <p:nvPr/>
        </p:nvSpPr>
        <p:spPr>
          <a:xfrm>
            <a:off x="232805" y="204117"/>
            <a:ext cx="10515600" cy="4855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Lucida Console" panose="020B0609040504020204" pitchFamily="49" charset="0"/>
              </a:rPr>
              <a:t>Posterior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CF2B8-2051-C4DE-71BB-C9F6C27F0478}"/>
              </a:ext>
            </a:extLst>
          </p:cNvPr>
          <p:cNvSpPr txBox="1"/>
          <p:nvPr/>
        </p:nvSpPr>
        <p:spPr>
          <a:xfrm>
            <a:off x="690530" y="2064902"/>
            <a:ext cx="5732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Approach: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Simulate mean for Jay Sean by drawing from layer 2 evaluated at each MCMC parameter 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Simulate song popularity prediction from layer 1 evaluated at each MCMC parameter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4CDCF-F6BB-2826-1BF6-294D268C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67911" y="1894130"/>
            <a:ext cx="4517121" cy="1557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5DAF5A-1DED-BBE9-D8C3-4214D1244F58}"/>
              </a:ext>
            </a:extLst>
          </p:cNvPr>
          <p:cNvSpPr txBox="1"/>
          <p:nvPr/>
        </p:nvSpPr>
        <p:spPr>
          <a:xfrm>
            <a:off x="8078046" y="1577025"/>
            <a:ext cx="2465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Prediction for Jay Sean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3D09F43-4E38-B3BF-16C6-4E21F1986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11328"/>
              </p:ext>
            </p:extLst>
          </p:nvPr>
        </p:nvGraphicFramePr>
        <p:xfrm>
          <a:off x="7278911" y="4380599"/>
          <a:ext cx="4064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61919993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337877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6211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y_sean</a:t>
                      </a:r>
                      <a:endParaRPr lang="en-US" dirty="0"/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.lower</a:t>
                      </a:r>
                    </a:p>
                  </a:txBody>
                  <a:tcPr>
                    <a:solidFill>
                      <a:srgbClr val="1BD8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.upper</a:t>
                      </a:r>
                    </a:p>
                  </a:txBody>
                  <a:tcPr>
                    <a:solidFill>
                      <a:srgbClr val="1BD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8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71.20876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56.83736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85.49247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0222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869368-5983-C52D-82EE-141DA7B1392E}"/>
              </a:ext>
            </a:extLst>
          </p:cNvPr>
          <p:cNvSpPr txBox="1"/>
          <p:nvPr/>
        </p:nvSpPr>
        <p:spPr>
          <a:xfrm>
            <a:off x="8093609" y="4065683"/>
            <a:ext cx="2465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Posterior predictive summary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5EE830-5F7B-8AD6-E5BB-0CA04D6F95BE}"/>
              </a:ext>
            </a:extLst>
          </p:cNvPr>
          <p:cNvSpPr txBox="1"/>
          <p:nvPr/>
        </p:nvSpPr>
        <p:spPr>
          <a:xfrm>
            <a:off x="690530" y="4428273"/>
            <a:ext cx="476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80% posterior chance that next song will have rating between 56.8 and 85.4 points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65968-BB8E-76EF-2245-6629B4694F2B}"/>
              </a:ext>
            </a:extLst>
          </p:cNvPr>
          <p:cNvCxnSpPr/>
          <p:nvPr/>
        </p:nvCxnSpPr>
        <p:spPr>
          <a:xfrm flipH="1">
            <a:off x="5688199" y="4751439"/>
            <a:ext cx="1469346" cy="0"/>
          </a:xfrm>
          <a:prstGeom prst="straightConnector1">
            <a:avLst/>
          </a:prstGeom>
          <a:ln w="38100">
            <a:solidFill>
              <a:srgbClr val="1BD8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47045E-9182-6975-F581-6A3899701A58}"/>
              </a:ext>
            </a:extLst>
          </p:cNvPr>
          <p:cNvSpPr txBox="1"/>
          <p:nvPr/>
        </p:nvSpPr>
        <p:spPr>
          <a:xfrm>
            <a:off x="232805" y="720088"/>
            <a:ext cx="510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for artist not in data set</a:t>
            </a:r>
          </a:p>
        </p:txBody>
      </p:sp>
    </p:spTree>
    <p:extLst>
      <p:ext uri="{BB962C8B-B14F-4D97-AF65-F5344CB8AC3E}">
        <p14:creationId xmlns:p14="http://schemas.microsoft.com/office/powerpoint/2010/main" val="152604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F118905-29B8-C76F-5076-A64BD709138B}"/>
              </a:ext>
            </a:extLst>
          </p:cNvPr>
          <p:cNvGrpSpPr/>
          <p:nvPr/>
        </p:nvGrpSpPr>
        <p:grpSpPr>
          <a:xfrm>
            <a:off x="0" y="171450"/>
            <a:ext cx="12192000" cy="914400"/>
            <a:chOff x="0" y="171450"/>
            <a:chExt cx="12192000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9BEE6E-37FB-243F-D863-EDC2F78CD89B}"/>
                </a:ext>
              </a:extLst>
            </p:cNvPr>
            <p:cNvSpPr/>
            <p:nvPr/>
          </p:nvSpPr>
          <p:spPr>
            <a:xfrm>
              <a:off x="0" y="171450"/>
              <a:ext cx="12192000" cy="914400"/>
            </a:xfrm>
            <a:prstGeom prst="rect">
              <a:avLst/>
            </a:prstGeom>
            <a:solidFill>
              <a:srgbClr val="1BD86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38F10E7-E450-F0AC-05F4-359868BA8A99}"/>
                </a:ext>
              </a:extLst>
            </p:cNvPr>
            <p:cNvSpPr txBox="1">
              <a:spLocks/>
            </p:cNvSpPr>
            <p:nvPr/>
          </p:nvSpPr>
          <p:spPr>
            <a:xfrm>
              <a:off x="245417" y="335427"/>
              <a:ext cx="10515600" cy="48554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Posterior Prediction Shortcut</a:t>
              </a: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2D2AC1-2E8C-3CA8-25B0-1274C602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17" y="2670437"/>
            <a:ext cx="5552201" cy="1517125"/>
          </a:xfrm>
          <a:prstGeom prst="rect">
            <a:avLst/>
          </a:prstGeom>
        </p:spPr>
      </p:pic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67DA9FD9-8724-0238-97D6-FDDB41F86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384" y="1888529"/>
            <a:ext cx="5135179" cy="308887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8963E62-202A-1AAC-C6DC-EF4DE651AFAA}"/>
              </a:ext>
            </a:extLst>
          </p:cNvPr>
          <p:cNvGrpSpPr/>
          <p:nvPr/>
        </p:nvGrpSpPr>
        <p:grpSpPr>
          <a:xfrm>
            <a:off x="7271057" y="1698517"/>
            <a:ext cx="3489960" cy="1069712"/>
            <a:chOff x="7271057" y="2137804"/>
            <a:chExt cx="3489960" cy="138502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A708E1-AC41-04FD-C219-130338BF305D}"/>
                </a:ext>
              </a:extLst>
            </p:cNvPr>
            <p:cNvCxnSpPr/>
            <p:nvPr/>
          </p:nvCxnSpPr>
          <p:spPr>
            <a:xfrm flipV="1">
              <a:off x="7271057" y="2144110"/>
              <a:ext cx="0" cy="1374753"/>
            </a:xfrm>
            <a:prstGeom prst="line">
              <a:avLst/>
            </a:prstGeom>
            <a:ln w="28575">
              <a:solidFill>
                <a:srgbClr val="1B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2B6B314-7D98-7419-F44B-4CBACE3E9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1057" y="2137804"/>
              <a:ext cx="3489960" cy="6306"/>
            </a:xfrm>
            <a:prstGeom prst="line">
              <a:avLst/>
            </a:prstGeom>
            <a:ln w="28575">
              <a:solidFill>
                <a:srgbClr val="1B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F39417-2F7D-7F70-95EE-828674F81332}"/>
                </a:ext>
              </a:extLst>
            </p:cNvPr>
            <p:cNvCxnSpPr/>
            <p:nvPr/>
          </p:nvCxnSpPr>
          <p:spPr>
            <a:xfrm flipV="1">
              <a:off x="10761017" y="2148073"/>
              <a:ext cx="0" cy="1374753"/>
            </a:xfrm>
            <a:prstGeom prst="line">
              <a:avLst/>
            </a:prstGeom>
            <a:ln w="28575">
              <a:solidFill>
                <a:srgbClr val="1B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C56B42-3F69-21AA-6E64-AC4F2E8F7C95}"/>
              </a:ext>
            </a:extLst>
          </p:cNvPr>
          <p:cNvGrpSpPr/>
          <p:nvPr/>
        </p:nvGrpSpPr>
        <p:grpSpPr>
          <a:xfrm rot="10800000">
            <a:off x="8172843" y="4089769"/>
            <a:ext cx="2472033" cy="1069712"/>
            <a:chOff x="7271057" y="2137804"/>
            <a:chExt cx="3489960" cy="13850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C1B75B-D39E-F3CB-6B47-34FB1108D8B6}"/>
                </a:ext>
              </a:extLst>
            </p:cNvPr>
            <p:cNvCxnSpPr/>
            <p:nvPr/>
          </p:nvCxnSpPr>
          <p:spPr>
            <a:xfrm flipV="1">
              <a:off x="7271057" y="2144110"/>
              <a:ext cx="0" cy="1374753"/>
            </a:xfrm>
            <a:prstGeom prst="line">
              <a:avLst/>
            </a:prstGeom>
            <a:ln w="28575">
              <a:solidFill>
                <a:srgbClr val="1B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0BA19FC-8F5F-8BE5-72AD-1B9BF6854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1057" y="2137804"/>
              <a:ext cx="3489960" cy="6306"/>
            </a:xfrm>
            <a:prstGeom prst="line">
              <a:avLst/>
            </a:prstGeom>
            <a:ln w="28575">
              <a:solidFill>
                <a:srgbClr val="1B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B663D5-AEFD-B8D1-E2D1-C11F65312E66}"/>
                </a:ext>
              </a:extLst>
            </p:cNvPr>
            <p:cNvCxnSpPr/>
            <p:nvPr/>
          </p:nvCxnSpPr>
          <p:spPr>
            <a:xfrm flipV="1">
              <a:off x="10761017" y="2148073"/>
              <a:ext cx="0" cy="1374753"/>
            </a:xfrm>
            <a:prstGeom prst="line">
              <a:avLst/>
            </a:prstGeom>
            <a:ln w="28575">
              <a:solidFill>
                <a:srgbClr val="1B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524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2EA8E693-0C16-1045-B55D-E71935B58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7569" r="-1" b="1812"/>
          <a:stretch/>
        </p:blipFill>
        <p:spPr>
          <a:xfrm>
            <a:off x="139272" y="224366"/>
            <a:ext cx="11910408" cy="6409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1E41A0-2515-6913-7475-F85EBE6B1F3A}"/>
              </a:ext>
            </a:extLst>
          </p:cNvPr>
          <p:cNvGrpSpPr/>
          <p:nvPr/>
        </p:nvGrpSpPr>
        <p:grpSpPr>
          <a:xfrm>
            <a:off x="-1524" y="3025775"/>
            <a:ext cx="12192000" cy="806450"/>
            <a:chOff x="-1524" y="3025775"/>
            <a:chExt cx="12192000" cy="8064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39E377-AD97-9C36-8C6B-76EC406DF34A}"/>
                </a:ext>
              </a:extLst>
            </p:cNvPr>
            <p:cNvSpPr/>
            <p:nvPr/>
          </p:nvSpPr>
          <p:spPr>
            <a:xfrm>
              <a:off x="-1524" y="3025775"/>
              <a:ext cx="12192000" cy="806450"/>
            </a:xfrm>
            <a:prstGeom prst="rect">
              <a:avLst/>
            </a:prstGeom>
            <a:solidFill>
              <a:srgbClr val="1BD860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EFB0E4-75C0-832C-FDCA-F936D974FE4A}"/>
                </a:ext>
              </a:extLst>
            </p:cNvPr>
            <p:cNvSpPr txBox="1"/>
            <p:nvPr/>
          </p:nvSpPr>
          <p:spPr>
            <a:xfrm>
              <a:off x="1613789" y="3136576"/>
              <a:ext cx="8961374" cy="45872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000" dirty="0">
                  <a:ln>
                    <a:solidFill>
                      <a:schemeClr val="bg1"/>
                    </a:solidFill>
                  </a:ln>
                  <a:latin typeface="Lucida Console" panose="020B0609040504020204" pitchFamily="49" charset="0"/>
                </a:rPr>
                <a:t>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67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3986D28-0908-1F5F-2A11-201A7D3FAC26}"/>
              </a:ext>
            </a:extLst>
          </p:cNvPr>
          <p:cNvSpPr txBox="1"/>
          <p:nvPr/>
        </p:nvSpPr>
        <p:spPr>
          <a:xfrm>
            <a:off x="687403" y="3021807"/>
            <a:ext cx="5408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Complete- and no-pooled model oversimplified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Treated all artists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Did not borrow strength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Could not be generalized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80D3B7-800A-983B-1434-75EF98083298}"/>
              </a:ext>
            </a:extLst>
          </p:cNvPr>
          <p:cNvSpPr txBox="1"/>
          <p:nvPr/>
        </p:nvSpPr>
        <p:spPr>
          <a:xfrm>
            <a:off x="6537988" y="2035700"/>
            <a:ext cx="347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Complete-pooled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Ignored artist’s mean popularity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bias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Low variance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C191A5-D95F-EC20-7EFB-1C4189B169F3}"/>
              </a:ext>
            </a:extLst>
          </p:cNvPr>
          <p:cNvSpPr txBox="1"/>
          <p:nvPr/>
        </p:nvSpPr>
        <p:spPr>
          <a:xfrm>
            <a:off x="6537988" y="3621972"/>
            <a:ext cx="4708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No-pooled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Examined artists in this specific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Detected group-specific trends, thus less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Changing data set results in high variance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B0918C-19AD-64ED-2914-6098ADC1522C}"/>
              </a:ext>
            </a:extLst>
          </p:cNvPr>
          <p:cNvGrpSpPr/>
          <p:nvPr/>
        </p:nvGrpSpPr>
        <p:grpSpPr>
          <a:xfrm>
            <a:off x="0" y="171450"/>
            <a:ext cx="12192000" cy="914400"/>
            <a:chOff x="0" y="171450"/>
            <a:chExt cx="12192000" cy="914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156641-C547-D9F3-66E3-488BE790A5BC}"/>
                </a:ext>
              </a:extLst>
            </p:cNvPr>
            <p:cNvSpPr/>
            <p:nvPr/>
          </p:nvSpPr>
          <p:spPr>
            <a:xfrm>
              <a:off x="0" y="171450"/>
              <a:ext cx="12192000" cy="914400"/>
            </a:xfrm>
            <a:prstGeom prst="rect">
              <a:avLst/>
            </a:prstGeom>
            <a:solidFill>
              <a:srgbClr val="1BD86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D242B9A-0B3E-1526-D3D0-38D9B9736260}"/>
                </a:ext>
              </a:extLst>
            </p:cNvPr>
            <p:cNvSpPr txBox="1">
              <a:spLocks/>
            </p:cNvSpPr>
            <p:nvPr/>
          </p:nvSpPr>
          <p:spPr>
            <a:xfrm>
              <a:off x="245417" y="335427"/>
              <a:ext cx="10515600" cy="48554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3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857253F-70D6-8B04-4294-01C0F25C3EA9}"/>
              </a:ext>
            </a:extLst>
          </p:cNvPr>
          <p:cNvSpPr txBox="1"/>
          <p:nvPr/>
        </p:nvSpPr>
        <p:spPr>
          <a:xfrm>
            <a:off x="245417" y="2358561"/>
            <a:ext cx="10071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Partial-pooled model is a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Predictions </a:t>
            </a:r>
            <a:r>
              <a:rPr lang="en-US" b="1" dirty="0">
                <a:solidFill>
                  <a:schemeClr val="bg1"/>
                </a:solidFill>
              </a:rPr>
              <a:t>shrunk </a:t>
            </a:r>
            <a:r>
              <a:rPr lang="en-US" dirty="0">
                <a:solidFill>
                  <a:schemeClr val="bg1"/>
                </a:solidFill>
              </a:rPr>
              <a:t>towards global trend of complete-pooled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for generalization of observations to broader populations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Borrows strength from all sampled groups when learning about individuals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Great balance between complete- and no-pooled models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B0918C-19AD-64ED-2914-6098ADC1522C}"/>
              </a:ext>
            </a:extLst>
          </p:cNvPr>
          <p:cNvGrpSpPr/>
          <p:nvPr/>
        </p:nvGrpSpPr>
        <p:grpSpPr>
          <a:xfrm>
            <a:off x="0" y="171450"/>
            <a:ext cx="12192000" cy="914400"/>
            <a:chOff x="0" y="171450"/>
            <a:chExt cx="12192000" cy="914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156641-C547-D9F3-66E3-488BE790A5BC}"/>
                </a:ext>
              </a:extLst>
            </p:cNvPr>
            <p:cNvSpPr/>
            <p:nvPr/>
          </p:nvSpPr>
          <p:spPr>
            <a:xfrm>
              <a:off x="0" y="171450"/>
              <a:ext cx="12192000" cy="914400"/>
            </a:xfrm>
            <a:prstGeom prst="rect">
              <a:avLst/>
            </a:prstGeom>
            <a:solidFill>
              <a:srgbClr val="1BD86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D242B9A-0B3E-1526-D3D0-38D9B9736260}"/>
                </a:ext>
              </a:extLst>
            </p:cNvPr>
            <p:cNvSpPr txBox="1">
              <a:spLocks/>
            </p:cNvSpPr>
            <p:nvPr/>
          </p:nvSpPr>
          <p:spPr>
            <a:xfrm>
              <a:off x="245417" y="335427"/>
              <a:ext cx="10515600" cy="48554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8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B578FD-02D6-7B7F-63A4-79488406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1" b="861"/>
          <a:stretch/>
        </p:blipFill>
        <p:spPr>
          <a:xfrm>
            <a:off x="273070" y="330205"/>
            <a:ext cx="4192925" cy="6197590"/>
          </a:xfrm>
          <a:prstGeom prst="rect">
            <a:avLst/>
          </a:prstGeom>
          <a:ln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CFB18E-7AFD-C069-8EF2-2E5C76B1B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049" y="854937"/>
            <a:ext cx="6172200" cy="1675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Largest streaming platform</a:t>
            </a:r>
          </a:p>
          <a:p>
            <a:pPr marL="0" indent="0">
              <a:buNone/>
            </a:pPr>
            <a:r>
              <a:rPr lang="en-US" sz="2000" dirty="0"/>
              <a:t>Access to over 50 million songs </a:t>
            </a:r>
          </a:p>
          <a:p>
            <a:pPr marL="0" indent="0">
              <a:buNone/>
            </a:pPr>
            <a:r>
              <a:rPr lang="en-US" sz="2000" dirty="0"/>
              <a:t>Popularity differs greatly between songs &amp; artists </a:t>
            </a:r>
          </a:p>
          <a:p>
            <a:pPr marL="0" indent="0">
              <a:buNone/>
            </a:pPr>
            <a:r>
              <a:rPr lang="en-US" sz="2000" dirty="0"/>
              <a:t>Forecasting success can be daunting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2358E5-F4B2-B071-2D34-B5C2B64EF3A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57150">
            <a:solidFill>
              <a:srgbClr val="1BD8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DC60C-75B8-A383-09C3-EB40B755FE52}"/>
              </a:ext>
            </a:extLst>
          </p:cNvPr>
          <p:cNvSpPr txBox="1"/>
          <p:nvPr/>
        </p:nvSpPr>
        <p:spPr>
          <a:xfrm>
            <a:off x="4825049" y="3105833"/>
            <a:ext cx="514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Is it possible to predict the popularity of an artist’s next release?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71AEA-02F0-2E1F-D6FD-4AF0AF68E459}"/>
              </a:ext>
            </a:extLst>
          </p:cNvPr>
          <p:cNvSpPr txBox="1"/>
          <p:nvPr/>
        </p:nvSpPr>
        <p:spPr>
          <a:xfrm>
            <a:off x="4825049" y="4327891"/>
            <a:ext cx="6667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Deeper understanding of: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Typical popularity of a song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Variability in popularity from artist to artist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Popularity within an artist’s catalog of songs</a:t>
            </a:r>
          </a:p>
        </p:txBody>
      </p:sp>
    </p:spTree>
    <p:extLst>
      <p:ext uri="{BB962C8B-B14F-4D97-AF65-F5344CB8AC3E}">
        <p14:creationId xmlns:p14="http://schemas.microsoft.com/office/powerpoint/2010/main" val="406629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8E693-0C16-1045-B55D-E71935B5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72" b="9572"/>
          <a:stretch/>
        </p:blipFill>
        <p:spPr>
          <a:xfrm>
            <a:off x="139272" y="224366"/>
            <a:ext cx="11910408" cy="6409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1E41A0-2515-6913-7475-F85EBE6B1F3A}"/>
              </a:ext>
            </a:extLst>
          </p:cNvPr>
          <p:cNvGrpSpPr/>
          <p:nvPr/>
        </p:nvGrpSpPr>
        <p:grpSpPr>
          <a:xfrm>
            <a:off x="-1524" y="3025775"/>
            <a:ext cx="12192000" cy="806450"/>
            <a:chOff x="-1524" y="3025775"/>
            <a:chExt cx="12192000" cy="8064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39E377-AD97-9C36-8C6B-76EC406DF34A}"/>
                </a:ext>
              </a:extLst>
            </p:cNvPr>
            <p:cNvSpPr/>
            <p:nvPr/>
          </p:nvSpPr>
          <p:spPr>
            <a:xfrm>
              <a:off x="-1524" y="3025775"/>
              <a:ext cx="12192000" cy="806450"/>
            </a:xfrm>
            <a:prstGeom prst="rect">
              <a:avLst/>
            </a:prstGeom>
            <a:solidFill>
              <a:srgbClr val="1BD860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EFB0E4-75C0-832C-FDCA-F936D974FE4A}"/>
                </a:ext>
              </a:extLst>
            </p:cNvPr>
            <p:cNvSpPr txBox="1"/>
            <p:nvPr/>
          </p:nvSpPr>
          <p:spPr>
            <a:xfrm>
              <a:off x="1613789" y="3136576"/>
              <a:ext cx="8961374" cy="45872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000" dirty="0">
                  <a:ln>
                    <a:solidFill>
                      <a:schemeClr val="bg1"/>
                    </a:solidFill>
                  </a:ln>
                  <a:latin typeface="Lucida Console" panose="020B0609040504020204" pitchFamily="49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884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wall, computer&#10;&#10;Description automatically generated">
            <a:extLst>
              <a:ext uri="{FF2B5EF4-FFF2-40B4-BE49-F238E27FC236}">
                <a16:creationId xmlns:a16="http://schemas.microsoft.com/office/drawing/2014/main" id="{C66F194E-008E-0F83-B839-E9C42B269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33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604542-C698-4C0D-5B1F-882A75A27F23}"/>
              </a:ext>
            </a:extLst>
          </p:cNvPr>
          <p:cNvSpPr/>
          <p:nvPr/>
        </p:nvSpPr>
        <p:spPr>
          <a:xfrm>
            <a:off x="0" y="3129788"/>
            <a:ext cx="12192000" cy="832612"/>
          </a:xfrm>
          <a:prstGeom prst="rect">
            <a:avLst/>
          </a:prstGeom>
          <a:solidFill>
            <a:srgbClr val="1BD860">
              <a:alpha val="669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1544F-9777-32B3-1B6E-43FB3A0042A3}"/>
              </a:ext>
            </a:extLst>
          </p:cNvPr>
          <p:cNvSpPr txBox="1"/>
          <p:nvPr/>
        </p:nvSpPr>
        <p:spPr>
          <a:xfrm>
            <a:off x="3009900" y="3265945"/>
            <a:ext cx="6172200" cy="458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n>
                  <a:solidFill>
                    <a:schemeClr val="bg1"/>
                  </a:solidFill>
                </a:ln>
                <a:latin typeface="Lucida Console" panose="020B0609040504020204" pitchFamily="49" charset="0"/>
              </a:rPr>
              <a:t>Methods of Analysis</a:t>
            </a:r>
          </a:p>
        </p:txBody>
      </p:sp>
    </p:spTree>
    <p:extLst>
      <p:ext uri="{BB962C8B-B14F-4D97-AF65-F5344CB8AC3E}">
        <p14:creationId xmlns:p14="http://schemas.microsoft.com/office/powerpoint/2010/main" val="221868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8C44CD-DA64-B49A-138A-393C20F6955C}"/>
              </a:ext>
            </a:extLst>
          </p:cNvPr>
          <p:cNvSpPr/>
          <p:nvPr/>
        </p:nvSpPr>
        <p:spPr>
          <a:xfrm>
            <a:off x="0" y="520699"/>
            <a:ext cx="12192000" cy="901701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EB2BB-EC68-5E63-4E91-D102DE17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1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Methods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FEA5-6247-4848-427D-9B7EFB53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391"/>
            <a:ext cx="10515600" cy="2359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Complete-, no-, partial-pooled model creation</a:t>
            </a:r>
          </a:p>
          <a:p>
            <a:r>
              <a:rPr lang="en-US" dirty="0">
                <a:solidFill>
                  <a:schemeClr val="bg1"/>
                </a:solidFill>
              </a:rPr>
              <a:t>Global parameters exploration</a:t>
            </a:r>
          </a:p>
          <a:p>
            <a:r>
              <a:rPr lang="en-US" dirty="0">
                <a:solidFill>
                  <a:schemeClr val="bg1"/>
                </a:solidFill>
              </a:rPr>
              <a:t>Posterior predictions</a:t>
            </a:r>
          </a:p>
        </p:txBody>
      </p:sp>
    </p:spTree>
    <p:extLst>
      <p:ext uri="{BB962C8B-B14F-4D97-AF65-F5344CB8AC3E}">
        <p14:creationId xmlns:p14="http://schemas.microsoft.com/office/powerpoint/2010/main" val="234114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E18184C-F6CF-CF89-0D9C-825BADC0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9110" r="-1" b="272"/>
          <a:stretch/>
        </p:blipFill>
        <p:spPr>
          <a:xfrm>
            <a:off x="83761" y="193675"/>
            <a:ext cx="12024477" cy="6470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9494FF-408C-663D-C67B-12181F3BA7E5}"/>
              </a:ext>
            </a:extLst>
          </p:cNvPr>
          <p:cNvSpPr/>
          <p:nvPr/>
        </p:nvSpPr>
        <p:spPr>
          <a:xfrm>
            <a:off x="-1" y="3209240"/>
            <a:ext cx="12192001" cy="952500"/>
          </a:xfrm>
          <a:prstGeom prst="rect">
            <a:avLst/>
          </a:prstGeom>
          <a:solidFill>
            <a:srgbClr val="1BD860">
              <a:alpha val="670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92510-3D52-B489-D16B-228629DF7970}"/>
              </a:ext>
            </a:extLst>
          </p:cNvPr>
          <p:cNvSpPr txBox="1"/>
          <p:nvPr/>
        </p:nvSpPr>
        <p:spPr>
          <a:xfrm>
            <a:off x="2874404" y="3331547"/>
            <a:ext cx="644318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bg1"/>
                  </a:solidFill>
                </a:ln>
                <a:latin typeface="Lucida Console" panose="020B0609040504020204" pitchFamily="49" charset="0"/>
              </a:rPr>
              <a:t>Spotify Data</a:t>
            </a:r>
          </a:p>
        </p:txBody>
      </p:sp>
    </p:spTree>
    <p:extLst>
      <p:ext uri="{BB962C8B-B14F-4D97-AF65-F5344CB8AC3E}">
        <p14:creationId xmlns:p14="http://schemas.microsoft.com/office/powerpoint/2010/main" val="49680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29A73D-98BA-D776-578B-F2604524CB81}"/>
              </a:ext>
            </a:extLst>
          </p:cNvPr>
          <p:cNvSpPr/>
          <p:nvPr/>
        </p:nvSpPr>
        <p:spPr>
          <a:xfrm>
            <a:off x="0" y="501651"/>
            <a:ext cx="12192000" cy="1003300"/>
          </a:xfrm>
          <a:prstGeom prst="rect">
            <a:avLst/>
          </a:prstGeom>
          <a:solidFill>
            <a:srgbClr val="1BD8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48307-BEF7-F691-E738-2EFD4A6F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BAA6-7C81-1E49-730F-985D3611A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8637"/>
            <a:ext cx="10515600" cy="1647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Utilization of Spotify API</a:t>
            </a:r>
          </a:p>
          <a:p>
            <a:r>
              <a:rPr lang="en-US" dirty="0">
                <a:solidFill>
                  <a:schemeClr val="bg1"/>
                </a:solidFill>
              </a:rPr>
              <a:t>800 songs from ”All Out” playlists (1950-2021)</a:t>
            </a:r>
          </a:p>
          <a:p>
            <a:r>
              <a:rPr lang="en-US" dirty="0">
                <a:solidFill>
                  <a:schemeClr val="bg1"/>
                </a:solidFill>
              </a:rPr>
              <a:t>Biggest songs from each decade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13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shop&#10;&#10;Description automatically generated">
            <a:extLst>
              <a:ext uri="{FF2B5EF4-FFF2-40B4-BE49-F238E27FC236}">
                <a16:creationId xmlns:a16="http://schemas.microsoft.com/office/drawing/2014/main" id="{40E4AC34-1A37-C25E-6AF0-61CAAFB6A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4776" b="1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CD6780-30E6-20D7-F871-4A5B895E71CB}"/>
              </a:ext>
            </a:extLst>
          </p:cNvPr>
          <p:cNvSpPr/>
          <p:nvPr/>
        </p:nvSpPr>
        <p:spPr>
          <a:xfrm>
            <a:off x="-1524" y="3025775"/>
            <a:ext cx="12192000" cy="806450"/>
          </a:xfrm>
          <a:prstGeom prst="rect">
            <a:avLst/>
          </a:prstGeom>
          <a:solidFill>
            <a:srgbClr val="1BD86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4E3E6-B9E2-C5D3-CD22-E9C785B61E89}"/>
              </a:ext>
            </a:extLst>
          </p:cNvPr>
          <p:cNvSpPr txBox="1"/>
          <p:nvPr/>
        </p:nvSpPr>
        <p:spPr>
          <a:xfrm>
            <a:off x="1015074" y="3145593"/>
            <a:ext cx="10158804" cy="458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Building Hierarchical Models</a:t>
            </a:r>
          </a:p>
        </p:txBody>
      </p:sp>
    </p:spTree>
    <p:extLst>
      <p:ext uri="{BB962C8B-B14F-4D97-AF65-F5344CB8AC3E}">
        <p14:creationId xmlns:p14="http://schemas.microsoft.com/office/powerpoint/2010/main" val="32344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6535</TotalTime>
  <Words>1252</Words>
  <Application>Microsoft Macintosh PowerPoint</Application>
  <PresentationFormat>Widescreen</PresentationFormat>
  <Paragraphs>253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of Analysis</vt:lpstr>
      <vt:lpstr>PowerPoint Presentation</vt:lpstr>
      <vt:lpstr>Data Collection</vt:lpstr>
      <vt:lpstr>PowerPoint Presentation</vt:lpstr>
      <vt:lpstr>Bayesian Hierarchical Method</vt:lpstr>
      <vt:lpstr>PowerPoint Presentation</vt:lpstr>
      <vt:lpstr>Complete-Pooled Model</vt:lpstr>
      <vt:lpstr>Complete-Pooled Model</vt:lpstr>
      <vt:lpstr>PowerPoint Presentation</vt:lpstr>
      <vt:lpstr>PowerPoint Presentation</vt:lpstr>
      <vt:lpstr>Posterior Predictive Model</vt:lpstr>
      <vt:lpstr>PowerPoint Presentation</vt:lpstr>
      <vt:lpstr>No-Pooled Model</vt:lpstr>
      <vt:lpstr>PowerPoint Presentation</vt:lpstr>
      <vt:lpstr>No-Pooled Model</vt:lpstr>
      <vt:lpstr>Posterior Predictive Model</vt:lpstr>
      <vt:lpstr>PowerPoint Presentation</vt:lpstr>
      <vt:lpstr>Partial-Pooled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Imam, Israh</dc:creator>
  <cp:lastModifiedBy>Imam, Israh</cp:lastModifiedBy>
  <cp:revision>113</cp:revision>
  <dcterms:created xsi:type="dcterms:W3CDTF">2022-04-25T19:09:10Z</dcterms:created>
  <dcterms:modified xsi:type="dcterms:W3CDTF">2022-05-06T15:56:07Z</dcterms:modified>
</cp:coreProperties>
</file>